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60" r:id="rId5"/>
    <p:sldId id="259" r:id="rId6"/>
    <p:sldId id="261" r:id="rId7"/>
  </p:sldIdLst>
  <p:sldSz cx="9144000" cy="6400800"/>
  <p:notesSz cx="6858000" cy="9144000"/>
  <p:custDataLst>
    <p:tags r:id="rId1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01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7F5A9"/>
    <a:srgbClr val="FF9933"/>
    <a:srgbClr val="E5E5B9"/>
    <a:srgbClr val="FD8941"/>
    <a:srgbClr val="EEFA7E"/>
    <a:srgbClr val="CC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278" y="66"/>
      </p:cViewPr>
      <p:guideLst>
        <p:guide orient="horz" pos="2016"/>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174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174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174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87060A1-1259-45FE-8954-98570604A7AA}" type="slidenum">
              <a:rPr lang="en-US"/>
              <a:pPr/>
              <a:t>‹#›</a:t>
            </a:fld>
            <a:endParaRPr lang="en-US" dirty="0"/>
          </a:p>
        </p:txBody>
      </p:sp>
    </p:spTree>
    <p:extLst>
      <p:ext uri="{BB962C8B-B14F-4D97-AF65-F5344CB8AC3E}">
        <p14:creationId xmlns:p14="http://schemas.microsoft.com/office/powerpoint/2010/main" val="5344009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CFF518-B254-4E95-9709-BECB0FC1207C}" type="datetimeFigureOut">
              <a:rPr lang="en-US" smtClean="0"/>
              <a:pPr/>
              <a:t>10/29/2015</a:t>
            </a:fld>
            <a:endParaRPr lang="en-US" dirty="0"/>
          </a:p>
        </p:txBody>
      </p:sp>
      <p:sp>
        <p:nvSpPr>
          <p:cNvPr id="4" name="Slide Image Placeholder 3"/>
          <p:cNvSpPr>
            <a:spLocks noGrp="1" noRot="1" noChangeAspect="1"/>
          </p:cNvSpPr>
          <p:nvPr>
            <p:ph type="sldImg" idx="2"/>
          </p:nvPr>
        </p:nvSpPr>
        <p:spPr>
          <a:xfrm>
            <a:off x="981075" y="685800"/>
            <a:ext cx="48958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BD24E5-23FD-4B5B-90D4-BB8B7F2278B9}" type="slidenum">
              <a:rPr lang="en-US" smtClean="0"/>
              <a:pPr/>
              <a:t>‹#›</a:t>
            </a:fld>
            <a:endParaRPr lang="en-US" dirty="0"/>
          </a:p>
        </p:txBody>
      </p:sp>
    </p:spTree>
    <p:extLst>
      <p:ext uri="{BB962C8B-B14F-4D97-AF65-F5344CB8AC3E}">
        <p14:creationId xmlns:p14="http://schemas.microsoft.com/office/powerpoint/2010/main" val="3465065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BD24E5-23FD-4B5B-90D4-BB8B7F2278B9}" type="slidenum">
              <a:rPr lang="en-US" smtClean="0"/>
              <a:pPr/>
              <a:t>2</a:t>
            </a:fld>
            <a:endParaRPr lang="en-US" dirty="0"/>
          </a:p>
        </p:txBody>
      </p:sp>
    </p:spTree>
    <p:extLst>
      <p:ext uri="{BB962C8B-B14F-4D97-AF65-F5344CB8AC3E}">
        <p14:creationId xmlns:p14="http://schemas.microsoft.com/office/powerpoint/2010/main" val="1863296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397"/>
            <a:ext cx="7772400" cy="1372023"/>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627120"/>
            <a:ext cx="6400800" cy="163576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8F8EB7C-0118-4D9B-9FAD-990AA10A41FA}"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D88DBAD-B63D-4990-8B81-22D13F4BCC26}"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56329"/>
            <a:ext cx="2057400" cy="54614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6329"/>
            <a:ext cx="6019800" cy="54614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26A2568-C5C6-4CED-83A9-642A9131AAD8}"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56329"/>
            <a:ext cx="82296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493521"/>
            <a:ext cx="4038600" cy="42242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93521"/>
            <a:ext cx="4038600" cy="42242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5828877"/>
            <a:ext cx="2133600" cy="444500"/>
          </a:xfrm>
        </p:spPr>
        <p:txBody>
          <a:bodyPr/>
          <a:lstStyle>
            <a:lvl1pPr>
              <a:defRPr/>
            </a:lvl1pPr>
          </a:lstStyle>
          <a:p>
            <a:endParaRPr lang="en-US" dirty="0"/>
          </a:p>
        </p:txBody>
      </p:sp>
      <p:sp>
        <p:nvSpPr>
          <p:cNvPr id="6" name="Footer Placeholder 5"/>
          <p:cNvSpPr>
            <a:spLocks noGrp="1"/>
          </p:cNvSpPr>
          <p:nvPr>
            <p:ph type="ftr" sz="quarter" idx="11"/>
          </p:nvPr>
        </p:nvSpPr>
        <p:spPr>
          <a:xfrm>
            <a:off x="3124200" y="5828877"/>
            <a:ext cx="2895600" cy="4445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5828877"/>
            <a:ext cx="2133600" cy="444500"/>
          </a:xfrm>
        </p:spPr>
        <p:txBody>
          <a:bodyPr/>
          <a:lstStyle>
            <a:lvl1pPr>
              <a:defRPr/>
            </a:lvl1pPr>
          </a:lstStyle>
          <a:p>
            <a:fld id="{58AC3F74-F9B0-4ABB-82C7-168FFE3B476C}"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56329"/>
            <a:ext cx="82296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493521"/>
            <a:ext cx="4038600" cy="42242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93521"/>
            <a:ext cx="4038600" cy="4224232"/>
          </a:xfrm>
        </p:spPr>
        <p:txBody>
          <a:bodyPr/>
          <a:lstStyle/>
          <a:p>
            <a:endParaRPr lang="en-US" dirty="0"/>
          </a:p>
        </p:txBody>
      </p:sp>
      <p:sp>
        <p:nvSpPr>
          <p:cNvPr id="5" name="Date Placeholder 4"/>
          <p:cNvSpPr>
            <a:spLocks noGrp="1"/>
          </p:cNvSpPr>
          <p:nvPr>
            <p:ph type="dt" sz="half" idx="10"/>
          </p:nvPr>
        </p:nvSpPr>
        <p:spPr>
          <a:xfrm>
            <a:off x="457200" y="5828877"/>
            <a:ext cx="2133600" cy="444500"/>
          </a:xfrm>
        </p:spPr>
        <p:txBody>
          <a:bodyPr/>
          <a:lstStyle>
            <a:lvl1pPr>
              <a:defRPr/>
            </a:lvl1pPr>
          </a:lstStyle>
          <a:p>
            <a:endParaRPr lang="en-US" dirty="0"/>
          </a:p>
        </p:txBody>
      </p:sp>
      <p:sp>
        <p:nvSpPr>
          <p:cNvPr id="6" name="Footer Placeholder 5"/>
          <p:cNvSpPr>
            <a:spLocks noGrp="1"/>
          </p:cNvSpPr>
          <p:nvPr>
            <p:ph type="ftr" sz="quarter" idx="11"/>
          </p:nvPr>
        </p:nvSpPr>
        <p:spPr>
          <a:xfrm>
            <a:off x="3124200" y="5828877"/>
            <a:ext cx="2895600" cy="4445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5828877"/>
            <a:ext cx="2133600" cy="444500"/>
          </a:xfrm>
        </p:spPr>
        <p:txBody>
          <a:bodyPr/>
          <a:lstStyle>
            <a:lvl1pPr>
              <a:defRPr/>
            </a:lvl1pPr>
          </a:lstStyle>
          <a:p>
            <a:fld id="{AA6FFB65-4F50-401E-AC6D-B4880E5F351E}"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56329"/>
            <a:ext cx="82296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493521"/>
            <a:ext cx="4038600" cy="42242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493520"/>
            <a:ext cx="4038600" cy="20402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676016"/>
            <a:ext cx="4038600" cy="2041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5828877"/>
            <a:ext cx="2133600" cy="444500"/>
          </a:xfrm>
        </p:spPr>
        <p:txBody>
          <a:bodyPr/>
          <a:lstStyle>
            <a:lvl1pPr>
              <a:defRPr/>
            </a:lvl1pPr>
          </a:lstStyle>
          <a:p>
            <a:endParaRPr lang="en-US" dirty="0"/>
          </a:p>
        </p:txBody>
      </p:sp>
      <p:sp>
        <p:nvSpPr>
          <p:cNvPr id="7" name="Footer Placeholder 6"/>
          <p:cNvSpPr>
            <a:spLocks noGrp="1"/>
          </p:cNvSpPr>
          <p:nvPr>
            <p:ph type="ftr" sz="quarter" idx="11"/>
          </p:nvPr>
        </p:nvSpPr>
        <p:spPr>
          <a:xfrm>
            <a:off x="3124200" y="5828877"/>
            <a:ext cx="2895600" cy="444500"/>
          </a:xfrm>
        </p:spPr>
        <p:txBody>
          <a:bodyPr/>
          <a:lstStyle>
            <a:lvl1pPr>
              <a:defRPr/>
            </a:lvl1pPr>
          </a:lstStyle>
          <a:p>
            <a:endParaRPr lang="en-US" dirty="0"/>
          </a:p>
        </p:txBody>
      </p:sp>
      <p:sp>
        <p:nvSpPr>
          <p:cNvPr id="8" name="Slide Number Placeholder 7"/>
          <p:cNvSpPr>
            <a:spLocks noGrp="1"/>
          </p:cNvSpPr>
          <p:nvPr>
            <p:ph type="sldNum" sz="quarter" idx="12"/>
          </p:nvPr>
        </p:nvSpPr>
        <p:spPr>
          <a:xfrm>
            <a:off x="6553200" y="5828877"/>
            <a:ext cx="2133600" cy="444500"/>
          </a:xfrm>
        </p:spPr>
        <p:txBody>
          <a:bodyPr/>
          <a:lstStyle>
            <a:lvl1pPr>
              <a:defRPr/>
            </a:lvl1pPr>
          </a:lstStyle>
          <a:p>
            <a:fld id="{30203A28-5A41-41AE-BC11-EB343B5884FE}"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56329"/>
            <a:ext cx="82296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493520"/>
            <a:ext cx="8229600" cy="20402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676016"/>
            <a:ext cx="8229600" cy="2041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5828877"/>
            <a:ext cx="2133600" cy="444500"/>
          </a:xfrm>
        </p:spPr>
        <p:txBody>
          <a:bodyPr/>
          <a:lstStyle>
            <a:lvl1pPr>
              <a:defRPr/>
            </a:lvl1pPr>
          </a:lstStyle>
          <a:p>
            <a:endParaRPr lang="en-US" dirty="0"/>
          </a:p>
        </p:txBody>
      </p:sp>
      <p:sp>
        <p:nvSpPr>
          <p:cNvPr id="6" name="Footer Placeholder 5"/>
          <p:cNvSpPr>
            <a:spLocks noGrp="1"/>
          </p:cNvSpPr>
          <p:nvPr>
            <p:ph type="ftr" sz="quarter" idx="11"/>
          </p:nvPr>
        </p:nvSpPr>
        <p:spPr>
          <a:xfrm>
            <a:off x="3124200" y="5828877"/>
            <a:ext cx="2895600" cy="4445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5828877"/>
            <a:ext cx="2133600" cy="444500"/>
          </a:xfrm>
        </p:spPr>
        <p:txBody>
          <a:bodyPr/>
          <a:lstStyle>
            <a:lvl1pPr>
              <a:defRPr/>
            </a:lvl1pPr>
          </a:lstStyle>
          <a:p>
            <a:fld id="{A08338D4-1B88-4894-8122-36374FBE9352}"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56329"/>
            <a:ext cx="8229600" cy="1066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93521"/>
            <a:ext cx="4038600" cy="42242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493521"/>
            <a:ext cx="4038600" cy="42242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5828877"/>
            <a:ext cx="2133600" cy="444500"/>
          </a:xfrm>
        </p:spPr>
        <p:txBody>
          <a:bodyPr/>
          <a:lstStyle>
            <a:lvl1pPr>
              <a:defRPr/>
            </a:lvl1pPr>
          </a:lstStyle>
          <a:p>
            <a:endParaRPr lang="en-US" dirty="0"/>
          </a:p>
        </p:txBody>
      </p:sp>
      <p:sp>
        <p:nvSpPr>
          <p:cNvPr id="6" name="Footer Placeholder 5"/>
          <p:cNvSpPr>
            <a:spLocks noGrp="1"/>
          </p:cNvSpPr>
          <p:nvPr>
            <p:ph type="ftr" sz="quarter" idx="11"/>
          </p:nvPr>
        </p:nvSpPr>
        <p:spPr>
          <a:xfrm>
            <a:off x="3124200" y="5828877"/>
            <a:ext cx="2895600" cy="4445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5828877"/>
            <a:ext cx="2133600" cy="444500"/>
          </a:xfrm>
        </p:spPr>
        <p:txBody>
          <a:bodyPr/>
          <a:lstStyle>
            <a:lvl1pPr>
              <a:defRPr/>
            </a:lvl1pPr>
          </a:lstStyle>
          <a:p>
            <a:fld id="{A0E12D19-3125-4DB9-8525-7C9CC77C6BA6}"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82A4495-6D2E-4E39-B3A7-3D52BF4E371A}"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113107"/>
            <a:ext cx="7772400" cy="127127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712932"/>
            <a:ext cx="7772400" cy="1400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D822163-2A61-4715-AD41-B2E83E874EE1}"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93521"/>
            <a:ext cx="4038600" cy="422423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93521"/>
            <a:ext cx="4038600" cy="422423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3982557-9C2F-41C1-BECA-6DCA0E67F572}"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432772"/>
            <a:ext cx="4040188" cy="5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029883"/>
            <a:ext cx="4040188" cy="36878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432772"/>
            <a:ext cx="4041775" cy="5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029883"/>
            <a:ext cx="4041775" cy="36878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BFACC869-BEEA-4404-8B73-9EB64CCA9B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10F2C173-C082-46FE-BF1E-81EADD65AF12}"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4D59B8B9-CDB7-44A2-AA1C-227716279582}"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54847"/>
            <a:ext cx="3008313" cy="108458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54847"/>
            <a:ext cx="5111750" cy="546290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339427"/>
            <a:ext cx="3008313" cy="43783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E62FE8E-FE1C-43A2-87A6-7A829B54C603}"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480560"/>
            <a:ext cx="5486400" cy="52895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71923"/>
            <a:ext cx="5486400" cy="38404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009515"/>
            <a:ext cx="5486400" cy="7512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908CA42-07A1-470E-9CCD-AB48CED78D4F}"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56329"/>
            <a:ext cx="82296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493521"/>
            <a:ext cx="8229600" cy="42242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5828877"/>
            <a:ext cx="2133600" cy="444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5828877"/>
            <a:ext cx="2895600" cy="444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5828877"/>
            <a:ext cx="2133600" cy="444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349B814-2B10-43FD-8587-53E6E5851FB2}"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image" Target="../media/image3.jpeg"/><Relationship Id="rId3" Type="http://schemas.openxmlformats.org/officeDocument/2006/relationships/hyperlink" Target="http://www.worldbookonline.com/student/article?id=ar163580&amp;st=dominican+republic" TargetMode="External"/><Relationship Id="rId7" Type="http://schemas.openxmlformats.org/officeDocument/2006/relationships/slide" Target="slide6.xml"/><Relationship Id="rId12" Type="http://schemas.openxmlformats.org/officeDocument/2006/relationships/hyperlink" Target="http://online.culturegrams.com/world/world_country.php?contid=6&amp;wmn=North_America&amp;cid=44&amp;cn=Dominican_Republic" TargetMode="External"/><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slide" Target="slide3.xml"/><Relationship Id="rId11" Type="http://schemas.openxmlformats.org/officeDocument/2006/relationships/image" Target="../media/image2.jpeg"/><Relationship Id="rId5" Type="http://schemas.openxmlformats.org/officeDocument/2006/relationships/slide" Target="slide2.xml"/><Relationship Id="rId10" Type="http://schemas.openxmlformats.org/officeDocument/2006/relationships/hyperlink" Target="http://tinyurl.com/n57tk7f" TargetMode="External"/><Relationship Id="rId4" Type="http://schemas.openxmlformats.org/officeDocument/2006/relationships/slide" Target="slide1.xml"/><Relationship Id="rId9" Type="http://schemas.openxmlformats.org/officeDocument/2006/relationships/slide" Target="slide5.xml"/></Relationships>
</file>

<file path=ppt/slides/_rels/slide2.xml.rels><?xml version="1.0" encoding="UTF-8" standalone="yes"?>
<Relationships xmlns="http://schemas.openxmlformats.org/package/2006/relationships"><Relationship Id="rId13" Type="http://schemas.openxmlformats.org/officeDocument/2006/relationships/hyperlink" Target="http://www.neabigread.org/teachers_guides/handouts/timeofthebutterflies/butterflies_handout2.pdf" TargetMode="External"/><Relationship Id="rId18" Type="http://schemas.openxmlformats.org/officeDocument/2006/relationships/hyperlink" Target="http://archives.nbclearn.com/portal/site/k-12/browse?cuecard=45799" TargetMode="External"/><Relationship Id="rId26" Type="http://schemas.openxmlformats.org/officeDocument/2006/relationships/hyperlink" Target="http://nvdatabase.swarthmore.edu/content/dominican-activists-challenge-rafael-trujillo-s-dictatorship-fourteenth-june-movement-1959-1" TargetMode="External"/><Relationship Id="rId39" Type="http://schemas.openxmlformats.org/officeDocument/2006/relationships/hyperlink" Target="http://archives.nbclearn.com/portal/site/k-12/browse?cuecard=65490" TargetMode="External"/><Relationship Id="rId21" Type="http://schemas.openxmlformats.org/officeDocument/2006/relationships/hyperlink" Target="http://www.bbc.com/news/world-latin-america-19880967" TargetMode="External"/><Relationship Id="rId34" Type="http://schemas.openxmlformats.org/officeDocument/2006/relationships/hyperlink" Target="http://www.infoplease.com/ipa/A0005250.html" TargetMode="External"/><Relationship Id="rId7" Type="http://schemas.openxmlformats.org/officeDocument/2006/relationships/slide" Target="slide6.xml"/><Relationship Id="rId2" Type="http://schemas.openxmlformats.org/officeDocument/2006/relationships/notesSlide" Target="../notesSlides/notesSlide1.xml"/><Relationship Id="rId16" Type="http://schemas.openxmlformats.org/officeDocument/2006/relationships/hyperlink" Target="https://www.youtube.com/watch?v=7xxgRUyzgs0" TargetMode="External"/><Relationship Id="rId20" Type="http://schemas.openxmlformats.org/officeDocument/2006/relationships/hyperlink" Target="http://www.orgsites.com/nm/lkeeney/32notes.pdf" TargetMode="External"/><Relationship Id="rId29" Type="http://schemas.openxmlformats.org/officeDocument/2006/relationships/hyperlink" Target="http://www.fofweb.com/History/MainPrintPage.asp?iPin=EWCG537&amp;DataType=WorldHistory&amp;WinType=Free" TargetMode="External"/><Relationship Id="rId41" Type="http://schemas.openxmlformats.org/officeDocument/2006/relationships/hyperlink" Target="http://archives.nbclearn.com/portal/site/k-12/browse?cuecard=53390" TargetMode="External"/><Relationship Id="rId1" Type="http://schemas.openxmlformats.org/officeDocument/2006/relationships/slideLayout" Target="../slideLayouts/slideLayout13.xml"/><Relationship Id="rId6" Type="http://schemas.openxmlformats.org/officeDocument/2006/relationships/slide" Target="slide3.xml"/><Relationship Id="rId11" Type="http://schemas.openxmlformats.org/officeDocument/2006/relationships/hyperlink" Target="http://www.amnestyusa.org/our-work/countries/americas/dominican-republic" TargetMode="External"/><Relationship Id="rId24" Type="http://schemas.openxmlformats.org/officeDocument/2006/relationships/hyperlink" Target="https://sites.google.com/a/brown.edu/people-s-resistance-and-memory-trujillato/gender-and-nationalism" TargetMode="External"/><Relationship Id="rId32" Type="http://schemas.openxmlformats.org/officeDocument/2006/relationships/hyperlink" Target="http://archives.nbclearn.com/portal/site/k-12/browse?cuecard=1466" TargetMode="External"/><Relationship Id="rId37" Type="http://schemas.openxmlformats.org/officeDocument/2006/relationships/hyperlink" Target="http://search.ebscohost.com/login.aspx?direct=true&amp;db=khh&amp;AN=89063988&amp;site=hrc-live" TargetMode="External"/><Relationship Id="rId40" Type="http://schemas.openxmlformats.org/officeDocument/2006/relationships/hyperlink" Target="http://archives.nbclearn.com/portal/site/k-12/browse?cuecard=64848" TargetMode="External"/><Relationship Id="rId5" Type="http://schemas.openxmlformats.org/officeDocument/2006/relationships/slide" Target="slide2.xml"/><Relationship Id="rId15" Type="http://schemas.openxmlformats.org/officeDocument/2006/relationships/hyperlink" Target="http://sitemaker.umich.edu/fascistpersonalitycult/deconstructing_personality_cult_theory" TargetMode="External"/><Relationship Id="rId23" Type="http://schemas.openxmlformats.org/officeDocument/2006/relationships/hyperlink" Target="Essay%20Writing" TargetMode="External"/><Relationship Id="rId28" Type="http://schemas.openxmlformats.org/officeDocument/2006/relationships/hyperlink" Target="http://www.history.com/topics/rafael-trujillo" TargetMode="External"/><Relationship Id="rId36" Type="http://schemas.openxmlformats.org/officeDocument/2006/relationships/hyperlink" Target="http://www.worldbookonline.com/advanced/article?id=ar755315&amp;st=arab+spring" TargetMode="External"/><Relationship Id="rId10" Type="http://schemas.openxmlformats.org/officeDocument/2006/relationships/hyperlink" Target="http://www.mongabay.com/reference/country_studies/dominican-republic/SOCIETY.html" TargetMode="External"/><Relationship Id="rId19" Type="http://schemas.openxmlformats.org/officeDocument/2006/relationships/hyperlink" Target="http://archives.nbclearn.com/portal/site/k-12/browse?cuecard=52932" TargetMode="External"/><Relationship Id="rId31" Type="http://schemas.openxmlformats.org/officeDocument/2006/relationships/hyperlink" Target="http://archives.nbclearn.com/portal/site/k-12/browse?cuecard=5120" TargetMode="External"/><Relationship Id="rId4" Type="http://schemas.openxmlformats.org/officeDocument/2006/relationships/slide" Target="slide1.xml"/><Relationship Id="rId9" Type="http://schemas.openxmlformats.org/officeDocument/2006/relationships/slide" Target="slide5.xml"/><Relationship Id="rId14" Type="http://schemas.openxmlformats.org/officeDocument/2006/relationships/hyperlink" Target="http://www.encyclopedia.com/topic/Cult_of_Personality.aspx" TargetMode="External"/><Relationship Id="rId22" Type="http://schemas.openxmlformats.org/officeDocument/2006/relationships/hyperlink" Target="https://genocidememorialproject.wordpress.com/student-memorial-pages/trujillos-dominican-republic/" TargetMode="External"/><Relationship Id="rId27" Type="http://schemas.openxmlformats.org/officeDocument/2006/relationships/hyperlink" Target="https://www.youtube.com/watch?v=Z27OHZyfNgs" TargetMode="External"/><Relationship Id="rId30" Type="http://schemas.openxmlformats.org/officeDocument/2006/relationships/hyperlink" Target="http://archives.nbclearn.com/portal/site/k-12/browse?cuecard=829" TargetMode="External"/><Relationship Id="rId35" Type="http://schemas.openxmlformats.org/officeDocument/2006/relationships/hyperlink" Target="http://www.oas.org/en/default.asp" TargetMode="External"/><Relationship Id="rId8" Type="http://schemas.openxmlformats.org/officeDocument/2006/relationships/slide" Target="slide4.xml"/><Relationship Id="rId3" Type="http://schemas.openxmlformats.org/officeDocument/2006/relationships/image" Target="../media/image1.jpeg"/><Relationship Id="rId12" Type="http://schemas.openxmlformats.org/officeDocument/2006/relationships/hyperlink" Target="http://berkleycenter.georgetown.edu/letters/gendered-cultural-norms-in-the-dominican-republic" TargetMode="External"/><Relationship Id="rId17" Type="http://schemas.openxmlformats.org/officeDocument/2006/relationships/hyperlink" Target="http://sitemaker.umich.edu/fascistpersonalitycult/adolf_hitler" TargetMode="External"/><Relationship Id="rId25" Type="http://schemas.openxmlformats.org/officeDocument/2006/relationships/hyperlink" Target="http://www.bbc.com/news/world-latin-america-13560512" TargetMode="External"/><Relationship Id="rId33" Type="http://schemas.openxmlformats.org/officeDocument/2006/relationships/hyperlink" Target="http://www.worldbookonline.com/advanced/article?id=ar122880&amp;st=cold+war" TargetMode="External"/><Relationship Id="rId38" Type="http://schemas.openxmlformats.org/officeDocument/2006/relationships/hyperlink" Target="http://search.ebscohost.com/login.aspx?direct=true&amp;db=khh&amp;AN=83193226&amp;site=hrc-live" TargetMode="External"/></Relationships>
</file>

<file path=ppt/slides/_rels/slide3.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slide" Target="slide2.xml"/><Relationship Id="rId7" Type="http://schemas.openxmlformats.org/officeDocument/2006/relationships/slide" Target="slide6.xml"/><Relationship Id="rId2" Type="http://schemas.openxmlformats.org/officeDocument/2006/relationships/image" Target="../media/image1.jpeg"/><Relationship Id="rId1" Type="http://schemas.openxmlformats.org/officeDocument/2006/relationships/slideLayout" Target="../slideLayouts/slideLayout14.xml"/><Relationship Id="rId6" Type="http://schemas.openxmlformats.org/officeDocument/2006/relationships/slide" Target="slide3.xml"/><Relationship Id="rId11" Type="http://schemas.openxmlformats.org/officeDocument/2006/relationships/hyperlink" Target="http://tlloh.com/las-hermanas-mirabal/" TargetMode="External"/><Relationship Id="rId5" Type="http://schemas.openxmlformats.org/officeDocument/2006/relationships/slide" Target="slide1.xml"/><Relationship Id="rId10" Type="http://schemas.openxmlformats.org/officeDocument/2006/relationships/image" Target="../media/image4.jpeg"/><Relationship Id="rId4" Type="http://schemas.openxmlformats.org/officeDocument/2006/relationships/hyperlink" Target="http://www.bcps.org/offices/lis/models/slamdunks/butterflies/butterfliesnotes.docx" TargetMode="External"/><Relationship Id="rId9" Type="http://schemas.openxmlformats.org/officeDocument/2006/relationships/slide" Target="slide5.xml"/></Relationships>
</file>

<file path=ppt/slides/_rels/slide4.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slide" Target="slide1.xml"/><Relationship Id="rId7" Type="http://schemas.openxmlformats.org/officeDocument/2006/relationships/slide" Target="slide4.xml"/><Relationship Id="rId2" Type="http://schemas.openxmlformats.org/officeDocument/2006/relationships/image" Target="../media/image1.jpeg"/><Relationship Id="rId1" Type="http://schemas.openxmlformats.org/officeDocument/2006/relationships/slideLayout" Target="../slideLayouts/slideLayout16.xml"/><Relationship Id="rId6" Type="http://schemas.openxmlformats.org/officeDocument/2006/relationships/slide" Target="slide6.xml"/><Relationship Id="rId11" Type="http://schemas.openxmlformats.org/officeDocument/2006/relationships/hyperlink" Target="http://animoto.com/" TargetMode="External"/><Relationship Id="rId5" Type="http://schemas.openxmlformats.org/officeDocument/2006/relationships/slide" Target="slide3.xml"/><Relationship Id="rId10" Type="http://schemas.openxmlformats.org/officeDocument/2006/relationships/hyperlink" Target="http://prezi.com/learn/getting-started/" TargetMode="External"/><Relationship Id="rId4" Type="http://schemas.openxmlformats.org/officeDocument/2006/relationships/slide" Target="slide2.xml"/><Relationship Id="rId9" Type="http://schemas.openxmlformats.org/officeDocument/2006/relationships/hyperlink" Target="http://prezi.com/" TargetMode="External"/></Relationships>
</file>

<file path=ppt/slides/_rels/slide5.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slide" Target="slide1.xml"/><Relationship Id="rId7" Type="http://schemas.openxmlformats.org/officeDocument/2006/relationships/slide" Target="slide4.xml"/><Relationship Id="rId12"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5.xml"/><Relationship Id="rId6" Type="http://schemas.openxmlformats.org/officeDocument/2006/relationships/slide" Target="slide6.xml"/><Relationship Id="rId11" Type="http://schemas.openxmlformats.org/officeDocument/2006/relationships/hyperlink" Target="http://online.culturegrams.com/world/openpdf.php?filename=dominicanrepublic_map_geoatlas_physical" TargetMode="External"/><Relationship Id="rId5" Type="http://schemas.openxmlformats.org/officeDocument/2006/relationships/slide" Target="slide3.xml"/><Relationship Id="rId10" Type="http://schemas.openxmlformats.org/officeDocument/2006/relationships/hyperlink" Target="gallery_walk.docx" TargetMode="External"/><Relationship Id="rId4" Type="http://schemas.openxmlformats.org/officeDocument/2006/relationships/slide" Target="slide2.xml"/><Relationship Id="rId9" Type="http://schemas.openxmlformats.org/officeDocument/2006/relationships/hyperlink" Target="http://www.bcps.org/offices/lis/models/slamdunks/butterflies/butterfliesnotes.docx" TargetMode="External"/></Relationships>
</file>

<file path=ppt/slides/_rels/slide6.xml.rels><?xml version="1.0" encoding="UTF-8" standalone="yes"?>
<Relationships xmlns="http://schemas.openxmlformats.org/package/2006/relationships"><Relationship Id="rId8" Type="http://schemas.openxmlformats.org/officeDocument/2006/relationships/slide" Target="slide3.xml"/><Relationship Id="rId13" Type="http://schemas.openxmlformats.org/officeDocument/2006/relationships/hyperlink" Target="mailto:hjennings@bcps.org" TargetMode="External"/><Relationship Id="rId3" Type="http://schemas.openxmlformats.org/officeDocument/2006/relationships/hyperlink" Target="https://intranet.bcps.org/offices/curriculum_and_instruction/CurrWriterTrain.html" TargetMode="External"/><Relationship Id="rId7" Type="http://schemas.openxmlformats.org/officeDocument/2006/relationships/slide" Target="slide2.xml"/><Relationship Id="rId12" Type="http://schemas.openxmlformats.org/officeDocument/2006/relationships/hyperlink" Target="mailto:smccomb2@bcps.org" TargetMode="External"/><Relationship Id="rId17" Type="http://schemas.openxmlformats.org/officeDocument/2006/relationships/hyperlink" Target="http://www.iste.org/standards/nets-for-students.aspx" TargetMode="External"/><Relationship Id="rId2" Type="http://schemas.openxmlformats.org/officeDocument/2006/relationships/image" Target="../media/image1.jpeg"/><Relationship Id="rId16" Type="http://schemas.openxmlformats.org/officeDocument/2006/relationships/hyperlink" Target="http://www.ala.org/ala/mgrps/divs/aasl/guidelinesandstandards/learningstandards/AASL_LearningStandards.pdf" TargetMode="External"/><Relationship Id="rId1" Type="http://schemas.openxmlformats.org/officeDocument/2006/relationships/slideLayout" Target="../slideLayouts/slideLayout4.xml"/><Relationship Id="rId6" Type="http://schemas.openxmlformats.org/officeDocument/2006/relationships/slide" Target="slide1.xml"/><Relationship Id="rId11" Type="http://schemas.openxmlformats.org/officeDocument/2006/relationships/slide" Target="slide5.xml"/><Relationship Id="rId5" Type="http://schemas.openxmlformats.org/officeDocument/2006/relationships/hyperlink" Target="http://www.neabigread.org/books/timeofthebutterflies/teachers-guide/" TargetMode="External"/><Relationship Id="rId15" Type="http://schemas.openxmlformats.org/officeDocument/2006/relationships/hyperlink" Target="http://mdk12.org/instruction/curriculum/index.html" TargetMode="External"/><Relationship Id="rId10" Type="http://schemas.openxmlformats.org/officeDocument/2006/relationships/slide" Target="slide4.xml"/><Relationship Id="rId4" Type="http://schemas.openxmlformats.org/officeDocument/2006/relationships/hyperlink" Target="http://www.bcps.org/apps/cbtia/thelearningpreferencesinbrief.pdf" TargetMode="External"/><Relationship Id="rId9" Type="http://schemas.openxmlformats.org/officeDocument/2006/relationships/slide" Target="slide6.xml"/><Relationship Id="rId14" Type="http://schemas.openxmlformats.org/officeDocument/2006/relationships/hyperlink" Target="http://fno.org/sept02/slamdunk.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background copy.jpg"/>
          <p:cNvPicPr>
            <a:picLocks noChangeAspect="1"/>
          </p:cNvPicPr>
          <p:nvPr/>
        </p:nvPicPr>
        <p:blipFill>
          <a:blip r:embed="rId2" cstate="print"/>
          <a:stretch>
            <a:fillRect/>
          </a:stretch>
        </p:blipFill>
        <p:spPr>
          <a:xfrm>
            <a:off x="-12700" y="0"/>
            <a:ext cx="9156700" cy="6400800"/>
          </a:xfrm>
          <a:prstGeom prst="rect">
            <a:avLst/>
          </a:prstGeom>
        </p:spPr>
      </p:pic>
      <p:sp>
        <p:nvSpPr>
          <p:cNvPr id="2057" name="Rectangle 9"/>
          <p:cNvSpPr>
            <a:spLocks noGrp="1" noChangeArrowheads="1"/>
          </p:cNvSpPr>
          <p:nvPr>
            <p:ph type="title"/>
          </p:nvPr>
        </p:nvSpPr>
        <p:spPr>
          <a:xfrm>
            <a:off x="228600" y="284480"/>
            <a:ext cx="5181600" cy="640080"/>
          </a:xfrm>
          <a:solidFill>
            <a:srgbClr val="E5E5B9"/>
          </a:solidFill>
        </p:spPr>
        <p:txBody>
          <a:bodyPr/>
          <a:lstStyle/>
          <a:p>
            <a:r>
              <a:rPr lang="en-US" sz="2400" dirty="0" smtClean="0"/>
              <a:t>Fighting for Freedom –</a:t>
            </a:r>
            <a:br>
              <a:rPr lang="en-US" sz="2400" dirty="0" smtClean="0"/>
            </a:br>
            <a:r>
              <a:rPr lang="en-US" sz="2400" dirty="0" smtClean="0"/>
              <a:t> </a:t>
            </a:r>
            <a:r>
              <a:rPr lang="en-US" sz="2400" i="1" dirty="0" smtClean="0"/>
              <a:t>In the Time of the Butterflies</a:t>
            </a:r>
            <a:endParaRPr lang="en-US" sz="2400" i="1" dirty="0"/>
          </a:p>
        </p:txBody>
      </p:sp>
      <p:sp>
        <p:nvSpPr>
          <p:cNvPr id="2058" name="Rectangle 10"/>
          <p:cNvSpPr>
            <a:spLocks noGrp="1" noChangeArrowheads="1"/>
          </p:cNvSpPr>
          <p:nvPr>
            <p:ph type="body" sz="half" idx="1"/>
          </p:nvPr>
        </p:nvSpPr>
        <p:spPr>
          <a:xfrm>
            <a:off x="304800" y="1371600"/>
            <a:ext cx="4724400" cy="3733800"/>
          </a:xfrm>
        </p:spPr>
        <p:txBody>
          <a:bodyPr/>
          <a:lstStyle/>
          <a:p>
            <a:pPr indent="0">
              <a:lnSpc>
                <a:spcPct val="90000"/>
              </a:lnSpc>
              <a:buFontTx/>
              <a:buNone/>
            </a:pPr>
            <a:r>
              <a:rPr lang="en-US" sz="2400" dirty="0" smtClean="0"/>
              <a:t>The book </a:t>
            </a:r>
            <a:r>
              <a:rPr lang="en-US" sz="2400" i="1" dirty="0" smtClean="0"/>
              <a:t>In the Time of the Butterflies</a:t>
            </a:r>
            <a:r>
              <a:rPr lang="en-US" sz="2400" dirty="0" smtClean="0"/>
              <a:t> by Julia Alvarez is a fictionalized account of the Mirabal Sisters, three women who were part of an uprising against Rafael Trujillo, the brutal dictator  of the </a:t>
            </a:r>
            <a:r>
              <a:rPr lang="en-US" sz="2400" dirty="0" smtClean="0">
                <a:hlinkClick r:id="rId3"/>
              </a:rPr>
              <a:t>Dominican Republic</a:t>
            </a:r>
            <a:r>
              <a:rPr lang="en-US" sz="2400" dirty="0" smtClean="0"/>
              <a:t>. Their dedication to freedom has served as an inspiration to many. </a:t>
            </a:r>
          </a:p>
          <a:p>
            <a:pPr>
              <a:lnSpc>
                <a:spcPct val="90000"/>
              </a:lnSpc>
              <a:buFontTx/>
              <a:buNone/>
            </a:pPr>
            <a:r>
              <a:rPr lang="en-US" sz="2000" dirty="0"/>
              <a:t/>
            </a:r>
            <a:br>
              <a:rPr lang="en-US" sz="2000" dirty="0"/>
            </a:br>
            <a:endParaRPr lang="en-US" sz="2000" dirty="0"/>
          </a:p>
          <a:p>
            <a:pPr>
              <a:lnSpc>
                <a:spcPct val="90000"/>
              </a:lnSpc>
              <a:buFontTx/>
              <a:buNone/>
            </a:pPr>
            <a:r>
              <a:rPr lang="en-US" sz="2000" dirty="0"/>
              <a:t> </a:t>
            </a:r>
          </a:p>
        </p:txBody>
      </p:sp>
      <p:sp>
        <p:nvSpPr>
          <p:cNvPr id="2060" name="Rectangle 12"/>
          <p:cNvSpPr>
            <a:spLocks noChangeArrowheads="1"/>
          </p:cNvSpPr>
          <p:nvPr/>
        </p:nvSpPr>
        <p:spPr bwMode="auto">
          <a:xfrm>
            <a:off x="5627688" y="253366"/>
            <a:ext cx="468312" cy="457835"/>
          </a:xfrm>
          <a:prstGeom prst="rect">
            <a:avLst/>
          </a:prstGeom>
          <a:solidFill>
            <a:schemeClr val="folHlink"/>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FFFFFF"/>
                  </a:outerShdw>
                </a:effectLst>
                <a:hlinkClick r:id="rId4" action="ppaction://hlinksldjump"/>
              </a:rPr>
              <a:t>1</a:t>
            </a:r>
            <a:endParaRPr lang="en-US" sz="2000" b="1" dirty="0">
              <a:effectLst>
                <a:outerShdw blurRad="38100" dist="38100" dir="2700000" algn="tl">
                  <a:srgbClr val="FFFFFF"/>
                </a:outerShdw>
              </a:effectLst>
            </a:endParaRPr>
          </a:p>
        </p:txBody>
      </p:sp>
      <p:sp>
        <p:nvSpPr>
          <p:cNvPr id="2061" name="Rectangle 13"/>
          <p:cNvSpPr>
            <a:spLocks noChangeArrowheads="1"/>
          </p:cNvSpPr>
          <p:nvPr/>
        </p:nvSpPr>
        <p:spPr bwMode="auto">
          <a:xfrm>
            <a:off x="60848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5" action="ppaction://hlinksldjump"/>
              </a:rPr>
              <a:t>2</a:t>
            </a:r>
            <a:endParaRPr lang="en-US" sz="2000" b="1" dirty="0">
              <a:effectLst>
                <a:outerShdw blurRad="38100" dist="38100" dir="2700000" algn="tl">
                  <a:srgbClr val="C0C0C0"/>
                </a:outerShdw>
              </a:effectLst>
            </a:endParaRPr>
          </a:p>
        </p:txBody>
      </p:sp>
      <p:sp>
        <p:nvSpPr>
          <p:cNvPr id="2062" name="Rectangle 14"/>
          <p:cNvSpPr>
            <a:spLocks noChangeArrowheads="1"/>
          </p:cNvSpPr>
          <p:nvPr/>
        </p:nvSpPr>
        <p:spPr bwMode="auto">
          <a:xfrm>
            <a:off x="65420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6" action="ppaction://hlinksldjump"/>
              </a:rPr>
              <a:t>3</a:t>
            </a:r>
            <a:endParaRPr lang="en-US" sz="2000" b="1" dirty="0">
              <a:effectLst>
                <a:outerShdw blurRad="38100" dist="38100" dir="2700000" algn="tl">
                  <a:srgbClr val="C0C0C0"/>
                </a:outerShdw>
              </a:effectLst>
            </a:endParaRPr>
          </a:p>
        </p:txBody>
      </p:sp>
      <p:sp>
        <p:nvSpPr>
          <p:cNvPr id="2063" name="Rectangle 15"/>
          <p:cNvSpPr>
            <a:spLocks noChangeArrowheads="1"/>
          </p:cNvSpPr>
          <p:nvPr/>
        </p:nvSpPr>
        <p:spPr bwMode="auto">
          <a:xfrm>
            <a:off x="79136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7" action="ppaction://hlinksldjump"/>
              </a:rPr>
              <a:t>6</a:t>
            </a:r>
            <a:endParaRPr lang="en-US" sz="2000" b="1" dirty="0">
              <a:effectLst>
                <a:outerShdw blurRad="38100" dist="38100" dir="2700000" algn="tl">
                  <a:srgbClr val="C0C0C0"/>
                </a:outerShdw>
              </a:effectLst>
            </a:endParaRPr>
          </a:p>
        </p:txBody>
      </p:sp>
      <p:sp>
        <p:nvSpPr>
          <p:cNvPr id="2064" name="Rectangle 16"/>
          <p:cNvSpPr>
            <a:spLocks noChangeArrowheads="1"/>
          </p:cNvSpPr>
          <p:nvPr/>
        </p:nvSpPr>
        <p:spPr bwMode="auto">
          <a:xfrm>
            <a:off x="74564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8" action="ppaction://hlinksldjump"/>
              </a:rPr>
              <a:t>5</a:t>
            </a:r>
            <a:endParaRPr lang="en-US" sz="2000" b="1" dirty="0">
              <a:effectLst>
                <a:outerShdw blurRad="38100" dist="38100" dir="2700000" algn="tl">
                  <a:srgbClr val="C0C0C0"/>
                </a:outerShdw>
              </a:effectLst>
            </a:endParaRPr>
          </a:p>
        </p:txBody>
      </p:sp>
      <p:sp>
        <p:nvSpPr>
          <p:cNvPr id="2065" name="Rectangle 17"/>
          <p:cNvSpPr>
            <a:spLocks noChangeArrowheads="1"/>
          </p:cNvSpPr>
          <p:nvPr/>
        </p:nvSpPr>
        <p:spPr bwMode="auto">
          <a:xfrm>
            <a:off x="69992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9" action="ppaction://hlinksldjump"/>
              </a:rPr>
              <a:t>4</a:t>
            </a:r>
            <a:endParaRPr lang="en-US" sz="2000" b="1" dirty="0">
              <a:effectLst>
                <a:outerShdw blurRad="38100" dist="38100" dir="2700000" algn="tl">
                  <a:srgbClr val="C0C0C0"/>
                </a:outerShdw>
              </a:effectLst>
            </a:endParaRPr>
          </a:p>
        </p:txBody>
      </p:sp>
      <p:sp>
        <p:nvSpPr>
          <p:cNvPr id="2066" name="AutoShape 18"/>
          <p:cNvSpPr>
            <a:spLocks noChangeArrowheads="1"/>
          </p:cNvSpPr>
          <p:nvPr/>
        </p:nvSpPr>
        <p:spPr bwMode="auto">
          <a:xfrm>
            <a:off x="8382000" y="31115"/>
            <a:ext cx="762000" cy="911225"/>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 action="ppaction://hlinkshowjump?jump=nextslide"/>
              </a:rPr>
              <a:t>Next</a:t>
            </a:r>
            <a:endParaRPr lang="en-US" sz="2000" b="1" dirty="0">
              <a:effectLst>
                <a:outerShdw blurRad="38100" dist="38100" dir="2700000" algn="tl">
                  <a:srgbClr val="C0C0C0"/>
                </a:outerShdw>
              </a:effectLst>
            </a:endParaRPr>
          </a:p>
        </p:txBody>
      </p:sp>
      <p:sp>
        <p:nvSpPr>
          <p:cNvPr id="15" name="TextBox 14"/>
          <p:cNvSpPr txBox="1"/>
          <p:nvPr/>
        </p:nvSpPr>
        <p:spPr>
          <a:xfrm>
            <a:off x="228600" y="5334000"/>
            <a:ext cx="8686800" cy="954107"/>
          </a:xfrm>
          <a:prstGeom prst="rect">
            <a:avLst/>
          </a:prstGeom>
          <a:solidFill>
            <a:srgbClr val="FD8941"/>
          </a:solidFill>
        </p:spPr>
        <p:txBody>
          <a:bodyPr wrap="square" rtlCol="0">
            <a:spAutoFit/>
          </a:bodyPr>
          <a:lstStyle/>
          <a:p>
            <a:pPr algn="ctr"/>
            <a:r>
              <a:rPr lang="en-US" sz="2800" b="1" dirty="0" smtClean="0"/>
              <a:t>In the face of adversity, how do some </a:t>
            </a:r>
            <a:r>
              <a:rPr lang="en-US" sz="2800" b="1" smtClean="0"/>
              <a:t>individuals prevail </a:t>
            </a:r>
            <a:r>
              <a:rPr lang="en-US" sz="2800" b="1" dirty="0" smtClean="0"/>
              <a:t>while others fail?</a:t>
            </a:r>
            <a:endParaRPr lang="en-US" sz="2800" b="1" dirty="0"/>
          </a:p>
        </p:txBody>
      </p:sp>
      <p:sp>
        <p:nvSpPr>
          <p:cNvPr id="17" name="TextBox 16"/>
          <p:cNvSpPr txBox="1"/>
          <p:nvPr/>
        </p:nvSpPr>
        <p:spPr>
          <a:xfrm>
            <a:off x="4937568" y="3962401"/>
            <a:ext cx="1604520" cy="1323439"/>
          </a:xfrm>
          <a:prstGeom prst="rect">
            <a:avLst/>
          </a:prstGeom>
          <a:noFill/>
        </p:spPr>
        <p:txBody>
          <a:bodyPr wrap="square" rtlCol="0">
            <a:spAutoFit/>
          </a:bodyPr>
          <a:lstStyle/>
          <a:p>
            <a:r>
              <a:rPr lang="en-US" sz="1000" dirty="0" smtClean="0"/>
              <a:t>Julia Alvarez Image Source: Gale Literature Reference Center, by subscription.  Flag of the </a:t>
            </a:r>
            <a:r>
              <a:rPr lang="en-US" sz="1000" dirty="0"/>
              <a:t>República </a:t>
            </a:r>
            <a:r>
              <a:rPr lang="en-US" sz="1000" dirty="0" smtClean="0"/>
              <a:t>Dominicana Image Source: CultureGrams, by subscription.  </a:t>
            </a:r>
            <a:endParaRPr lang="en-US" sz="1000" dirty="0"/>
          </a:p>
        </p:txBody>
      </p:sp>
      <p:pic>
        <p:nvPicPr>
          <p:cNvPr id="2" name="Picture 1">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004448" y="793751"/>
            <a:ext cx="2857792" cy="3086100"/>
          </a:xfrm>
          <a:prstGeom prst="rect">
            <a:avLst/>
          </a:prstGeom>
        </p:spPr>
      </p:pic>
      <p:pic>
        <p:nvPicPr>
          <p:cNvPr id="3" name="Picture 2">
            <a:hlinkClick r:id="rId12"/>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593550" y="3543867"/>
            <a:ext cx="2542204" cy="170284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background copy.jpg"/>
          <p:cNvPicPr>
            <a:picLocks noChangeAspect="1"/>
          </p:cNvPicPr>
          <p:nvPr/>
        </p:nvPicPr>
        <p:blipFill>
          <a:blip r:embed="rId3" cstate="print"/>
          <a:stretch>
            <a:fillRect/>
          </a:stretch>
        </p:blipFill>
        <p:spPr>
          <a:xfrm>
            <a:off x="0" y="1"/>
            <a:ext cx="9144000" cy="6477771"/>
          </a:xfrm>
          <a:prstGeom prst="rect">
            <a:avLst/>
          </a:prstGeom>
        </p:spPr>
      </p:pic>
      <p:sp>
        <p:nvSpPr>
          <p:cNvPr id="6146" name="Rectangle 2"/>
          <p:cNvSpPr>
            <a:spLocks noGrp="1" noChangeArrowheads="1"/>
          </p:cNvSpPr>
          <p:nvPr>
            <p:ph type="title"/>
          </p:nvPr>
        </p:nvSpPr>
        <p:spPr>
          <a:xfrm>
            <a:off x="304800" y="355600"/>
            <a:ext cx="3505200" cy="284480"/>
          </a:xfrm>
        </p:spPr>
        <p:txBody>
          <a:bodyPr/>
          <a:lstStyle/>
          <a:p>
            <a:pPr algn="l"/>
            <a:r>
              <a:rPr lang="en-US" sz="2800" dirty="0"/>
              <a:t>Information Sources</a:t>
            </a:r>
          </a:p>
        </p:txBody>
      </p:sp>
      <p:sp>
        <p:nvSpPr>
          <p:cNvPr id="6157" name="Rectangle 13"/>
          <p:cNvSpPr>
            <a:spLocks noChangeArrowheads="1"/>
          </p:cNvSpPr>
          <p:nvPr/>
        </p:nvSpPr>
        <p:spPr bwMode="auto">
          <a:xfrm>
            <a:off x="56276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4" action="ppaction://hlinksldjump"/>
              </a:rPr>
              <a:t>1</a:t>
            </a:r>
            <a:endParaRPr lang="en-US" sz="2000" b="1" dirty="0">
              <a:effectLst>
                <a:outerShdw blurRad="38100" dist="38100" dir="2700000" algn="tl">
                  <a:srgbClr val="C0C0C0"/>
                </a:outerShdw>
              </a:effectLst>
            </a:endParaRPr>
          </a:p>
        </p:txBody>
      </p:sp>
      <p:sp>
        <p:nvSpPr>
          <p:cNvPr id="6158" name="Rectangle 14"/>
          <p:cNvSpPr>
            <a:spLocks noChangeArrowheads="1"/>
          </p:cNvSpPr>
          <p:nvPr/>
        </p:nvSpPr>
        <p:spPr bwMode="auto">
          <a:xfrm>
            <a:off x="6084888" y="253366"/>
            <a:ext cx="468312" cy="457835"/>
          </a:xfrm>
          <a:prstGeom prst="rect">
            <a:avLst/>
          </a:prstGeom>
          <a:solidFill>
            <a:schemeClr val="folHlink"/>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FFFFFF"/>
                  </a:outerShdw>
                </a:effectLst>
                <a:hlinkClick r:id="rId5" action="ppaction://hlinksldjump"/>
              </a:rPr>
              <a:t>2</a:t>
            </a:r>
            <a:endParaRPr lang="en-US" sz="2000" b="1" dirty="0">
              <a:effectLst>
                <a:outerShdw blurRad="38100" dist="38100" dir="2700000" algn="tl">
                  <a:srgbClr val="FFFFFF"/>
                </a:outerShdw>
              </a:effectLst>
            </a:endParaRPr>
          </a:p>
        </p:txBody>
      </p:sp>
      <p:sp>
        <p:nvSpPr>
          <p:cNvPr id="6159" name="Rectangle 15"/>
          <p:cNvSpPr>
            <a:spLocks noChangeArrowheads="1"/>
          </p:cNvSpPr>
          <p:nvPr/>
        </p:nvSpPr>
        <p:spPr bwMode="auto">
          <a:xfrm>
            <a:off x="65420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6" action="ppaction://hlinksldjump"/>
              </a:rPr>
              <a:t>3</a:t>
            </a:r>
            <a:endParaRPr lang="en-US" sz="2000" b="1" dirty="0">
              <a:effectLst>
                <a:outerShdw blurRad="38100" dist="38100" dir="2700000" algn="tl">
                  <a:srgbClr val="C0C0C0"/>
                </a:outerShdw>
              </a:effectLst>
            </a:endParaRPr>
          </a:p>
        </p:txBody>
      </p:sp>
      <p:sp>
        <p:nvSpPr>
          <p:cNvPr id="6160" name="Rectangle 16"/>
          <p:cNvSpPr>
            <a:spLocks noChangeArrowheads="1"/>
          </p:cNvSpPr>
          <p:nvPr/>
        </p:nvSpPr>
        <p:spPr bwMode="auto">
          <a:xfrm>
            <a:off x="79136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7" action="ppaction://hlinksldjump"/>
              </a:rPr>
              <a:t>6</a:t>
            </a:r>
            <a:endParaRPr lang="en-US" sz="2000" b="1" dirty="0">
              <a:effectLst>
                <a:outerShdw blurRad="38100" dist="38100" dir="2700000" algn="tl">
                  <a:srgbClr val="C0C0C0"/>
                </a:outerShdw>
              </a:effectLst>
            </a:endParaRPr>
          </a:p>
        </p:txBody>
      </p:sp>
      <p:sp>
        <p:nvSpPr>
          <p:cNvPr id="6161" name="Rectangle 17"/>
          <p:cNvSpPr>
            <a:spLocks noChangeArrowheads="1"/>
          </p:cNvSpPr>
          <p:nvPr/>
        </p:nvSpPr>
        <p:spPr bwMode="auto">
          <a:xfrm>
            <a:off x="74564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8" action="ppaction://hlinksldjump"/>
              </a:rPr>
              <a:t>5</a:t>
            </a:r>
            <a:endParaRPr lang="en-US" sz="2000" b="1" dirty="0">
              <a:effectLst>
                <a:outerShdw blurRad="38100" dist="38100" dir="2700000" algn="tl">
                  <a:srgbClr val="C0C0C0"/>
                </a:outerShdw>
              </a:effectLst>
            </a:endParaRPr>
          </a:p>
        </p:txBody>
      </p:sp>
      <p:sp>
        <p:nvSpPr>
          <p:cNvPr id="6162" name="Rectangle 18"/>
          <p:cNvSpPr>
            <a:spLocks noChangeArrowheads="1"/>
          </p:cNvSpPr>
          <p:nvPr/>
        </p:nvSpPr>
        <p:spPr bwMode="auto">
          <a:xfrm>
            <a:off x="69992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9" action="ppaction://hlinksldjump"/>
              </a:rPr>
              <a:t>4</a:t>
            </a:r>
            <a:endParaRPr lang="en-US" sz="2000" b="1" dirty="0">
              <a:effectLst>
                <a:outerShdw blurRad="38100" dist="38100" dir="2700000" algn="tl">
                  <a:srgbClr val="C0C0C0"/>
                </a:outerShdw>
              </a:effectLst>
            </a:endParaRPr>
          </a:p>
        </p:txBody>
      </p:sp>
      <p:sp>
        <p:nvSpPr>
          <p:cNvPr id="6163" name="AutoShape 19"/>
          <p:cNvSpPr>
            <a:spLocks noChangeArrowheads="1"/>
          </p:cNvSpPr>
          <p:nvPr/>
        </p:nvSpPr>
        <p:spPr bwMode="auto">
          <a:xfrm>
            <a:off x="8382000" y="31115"/>
            <a:ext cx="762000" cy="911225"/>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 action="ppaction://hlinkshowjump?jump=nextslide"/>
              </a:rPr>
              <a:t>Next</a:t>
            </a:r>
            <a:endParaRPr lang="en-US" sz="2000" b="1" dirty="0">
              <a:effectLst>
                <a:outerShdw blurRad="38100" dist="38100" dir="2700000" algn="tl">
                  <a:srgbClr val="C0C0C0"/>
                </a:outerShdw>
              </a:effectLst>
            </a:endParaRPr>
          </a:p>
        </p:txBody>
      </p:sp>
      <p:sp>
        <p:nvSpPr>
          <p:cNvPr id="16" name="TextBox 15"/>
          <p:cNvSpPr txBox="1"/>
          <p:nvPr/>
        </p:nvSpPr>
        <p:spPr>
          <a:xfrm>
            <a:off x="311943" y="666690"/>
            <a:ext cx="5315745" cy="369332"/>
          </a:xfrm>
          <a:prstGeom prst="rect">
            <a:avLst/>
          </a:prstGeom>
          <a:noFill/>
        </p:spPr>
        <p:txBody>
          <a:bodyPr wrap="square" rtlCol="0">
            <a:spAutoFit/>
          </a:bodyPr>
          <a:lstStyle/>
          <a:p>
            <a:r>
              <a:rPr lang="en-US" dirty="0" smtClean="0"/>
              <a:t>Use the resources below to research your topic.</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622482554"/>
              </p:ext>
            </p:extLst>
          </p:nvPr>
        </p:nvGraphicFramePr>
        <p:xfrm>
          <a:off x="76199" y="1124525"/>
          <a:ext cx="8991600" cy="5123875"/>
        </p:xfrm>
        <a:graphic>
          <a:graphicData uri="http://schemas.openxmlformats.org/drawingml/2006/table">
            <a:tbl>
              <a:tblPr firstRow="1" bandRow="1">
                <a:tableStyleId>{5C22544A-7EE6-4342-B048-85BDC9FD1C3A}</a:tableStyleId>
              </a:tblPr>
              <a:tblGrid>
                <a:gridCol w="1498600"/>
                <a:gridCol w="1498600"/>
                <a:gridCol w="1498600"/>
                <a:gridCol w="1498600"/>
                <a:gridCol w="1498600"/>
                <a:gridCol w="1498600"/>
              </a:tblGrid>
              <a:tr h="1768877">
                <a:tc>
                  <a:txBody>
                    <a:bodyPr/>
                    <a:lstStyle/>
                    <a:p>
                      <a:pPr algn="ctr"/>
                      <a:r>
                        <a:rPr lang="en-US" sz="1600" b="1" kern="1200" dirty="0" smtClean="0">
                          <a:solidFill>
                            <a:schemeClr val="lt1"/>
                          </a:solidFill>
                          <a:effectLst/>
                          <a:latin typeface="+mn-lt"/>
                          <a:ea typeface="+mn-ea"/>
                          <a:cs typeface="+mn-cs"/>
                        </a:rPr>
                        <a:t>Culture of the Dominican Republic</a:t>
                      </a:r>
                      <a:endParaRPr lang="en-US" sz="1600" dirty="0"/>
                    </a:p>
                  </a:txBody>
                  <a:tcPr>
                    <a:solidFill>
                      <a:srgbClr val="FF993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kern="1200" dirty="0" smtClean="0">
                          <a:solidFill>
                            <a:schemeClr val="lt1"/>
                          </a:solidFill>
                          <a:effectLst/>
                          <a:latin typeface="+mn-lt"/>
                          <a:ea typeface="+mn-ea"/>
                          <a:cs typeface="+mn-cs"/>
                        </a:rPr>
                        <a:t>Cult of Personality</a:t>
                      </a:r>
                    </a:p>
                    <a:p>
                      <a:pPr algn="ctr"/>
                      <a:endParaRPr lang="en-US" sz="1600" dirty="0"/>
                    </a:p>
                  </a:txBody>
                  <a:tcPr>
                    <a:solidFill>
                      <a:srgbClr val="FF993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effectLst/>
                          <a:latin typeface="+mn-lt"/>
                          <a:ea typeface="+mn-ea"/>
                          <a:cs typeface="+mn-cs"/>
                        </a:rPr>
                        <a:t>Latin American Events 1930s-1960s</a:t>
                      </a:r>
                    </a:p>
                    <a:p>
                      <a:pPr algn="ctr"/>
                      <a:endParaRPr lang="en-US" sz="1600" dirty="0"/>
                    </a:p>
                  </a:txBody>
                  <a:tcPr>
                    <a:solidFill>
                      <a:srgbClr val="FF9933"/>
                    </a:solidFill>
                  </a:tcPr>
                </a:tc>
                <a:tc>
                  <a:txBody>
                    <a:bodyPr/>
                    <a:lstStyle/>
                    <a:p>
                      <a:pPr algn="ctr"/>
                      <a:r>
                        <a:rPr lang="en-US" sz="1600" b="1" kern="1200" dirty="0" smtClean="0">
                          <a:solidFill>
                            <a:schemeClr val="lt1"/>
                          </a:solidFill>
                          <a:effectLst/>
                          <a:latin typeface="+mn-lt"/>
                          <a:ea typeface="+mn-ea"/>
                          <a:cs typeface="+mn-cs"/>
                        </a:rPr>
                        <a:t>Trujillo</a:t>
                      </a:r>
                      <a:endParaRPr lang="en-US" sz="1600" dirty="0"/>
                    </a:p>
                  </a:txBody>
                  <a:tcPr>
                    <a:solidFill>
                      <a:srgbClr val="FF993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effectLst/>
                          <a:latin typeface="+mn-lt"/>
                          <a:ea typeface="+mn-ea"/>
                          <a:cs typeface="+mn-cs"/>
                        </a:rPr>
                        <a:t>US Events 1930s-1960s</a:t>
                      </a:r>
                    </a:p>
                    <a:p>
                      <a:pPr algn="ctr"/>
                      <a:endParaRPr lang="en-US" sz="1600" dirty="0"/>
                    </a:p>
                  </a:txBody>
                  <a:tcPr>
                    <a:solidFill>
                      <a:srgbClr val="FF993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effectLst/>
                          <a:latin typeface="+mn-lt"/>
                          <a:ea typeface="+mn-ea"/>
                          <a:cs typeface="+mn-cs"/>
                        </a:rPr>
                        <a:t>Modern-day Rebellions</a:t>
                      </a:r>
                    </a:p>
                    <a:p>
                      <a:pPr algn="ctr"/>
                      <a:endParaRPr lang="en-US" sz="1600" dirty="0"/>
                    </a:p>
                  </a:txBody>
                  <a:tcPr>
                    <a:solidFill>
                      <a:srgbClr val="FF9933"/>
                    </a:solidFill>
                  </a:tcPr>
                </a:tc>
              </a:tr>
              <a:tr h="3354998">
                <a:tc>
                  <a:txBody>
                    <a:bodyPr/>
                    <a:lstStyle/>
                    <a:p>
                      <a:pPr marL="120650" indent="-120650">
                        <a:buFont typeface="Arial" panose="020B0604020202020204" pitchFamily="34" charset="0"/>
                        <a:buChar char="•"/>
                      </a:pPr>
                      <a:r>
                        <a:rPr lang="en-US" sz="1200" dirty="0" smtClean="0">
                          <a:hlinkClick r:id="rId10"/>
                        </a:rPr>
                        <a:t>Overview of Dominican Society</a:t>
                      </a:r>
                      <a:endParaRPr lang="en-US" sz="1200" dirty="0" smtClean="0"/>
                    </a:p>
                    <a:p>
                      <a:pPr marL="120650" indent="-120650">
                        <a:buFont typeface="Arial" panose="020B0604020202020204" pitchFamily="34" charset="0"/>
                        <a:buChar char="•"/>
                      </a:pPr>
                      <a:r>
                        <a:rPr lang="en-US" sz="1200" baseline="0" smtClean="0">
                          <a:hlinkClick r:id="rId11"/>
                        </a:rPr>
                        <a:t>Amnesty </a:t>
                      </a:r>
                      <a:r>
                        <a:rPr lang="en-US" sz="1200" baseline="0" dirty="0" smtClean="0">
                          <a:hlinkClick r:id="rId11"/>
                        </a:rPr>
                        <a:t>International Report</a:t>
                      </a:r>
                      <a:endParaRPr lang="en-US" sz="1200" baseline="0" dirty="0" smtClean="0"/>
                    </a:p>
                    <a:p>
                      <a:pPr marL="120650" indent="-120650">
                        <a:buFont typeface="Arial" panose="020B0604020202020204" pitchFamily="34" charset="0"/>
                        <a:buChar char="•"/>
                      </a:pPr>
                      <a:r>
                        <a:rPr lang="en-US" sz="1200" dirty="0" smtClean="0">
                          <a:hlinkClick r:id="rId12"/>
                        </a:rPr>
                        <a:t>Gender Roles</a:t>
                      </a:r>
                      <a:endParaRPr lang="en-US" sz="1200" dirty="0" smtClean="0"/>
                    </a:p>
                    <a:p>
                      <a:pPr marL="120650" indent="-120650">
                        <a:buFont typeface="Arial" panose="020B0604020202020204" pitchFamily="34" charset="0"/>
                        <a:buChar char="•"/>
                      </a:pPr>
                      <a:r>
                        <a:rPr lang="en-US" sz="1200" dirty="0" smtClean="0">
                          <a:hlinkClick r:id="rId13"/>
                        </a:rPr>
                        <a:t>Roles of Women</a:t>
                      </a:r>
                      <a:endParaRPr lang="en-US" sz="1200" dirty="0"/>
                    </a:p>
                  </a:txBody>
                  <a:tcPr>
                    <a:solidFill>
                      <a:srgbClr val="FFFFCC"/>
                    </a:solidFill>
                  </a:tcPr>
                </a:tc>
                <a:tc>
                  <a:txBody>
                    <a:bodyPr/>
                    <a:lstStyle/>
                    <a:p>
                      <a:pPr marL="171450" indent="-171450">
                        <a:buFont typeface="Arial" panose="020B0604020202020204" pitchFamily="34" charset="0"/>
                        <a:buChar char="•"/>
                      </a:pPr>
                      <a:r>
                        <a:rPr lang="en-US" sz="1200" dirty="0" smtClean="0">
                          <a:hlinkClick r:id="rId14"/>
                        </a:rPr>
                        <a:t>Overview</a:t>
                      </a:r>
                      <a:endParaRPr lang="en-US" sz="1200" dirty="0" smtClean="0"/>
                    </a:p>
                    <a:p>
                      <a:pPr marL="171450" indent="-171450">
                        <a:buFont typeface="Arial" panose="020B0604020202020204" pitchFamily="34" charset="0"/>
                        <a:buChar char="•"/>
                      </a:pPr>
                      <a:r>
                        <a:rPr lang="en-US" sz="1200" dirty="0" smtClean="0">
                          <a:hlinkClick r:id="rId15"/>
                        </a:rPr>
                        <a:t>Deconstructing the Cult</a:t>
                      </a:r>
                      <a:endParaRPr lang="en-US" sz="1200" dirty="0" smtClean="0"/>
                    </a:p>
                    <a:p>
                      <a:pPr marL="171450" indent="-171450">
                        <a:buFont typeface="Arial" panose="020B0604020202020204" pitchFamily="34" charset="0"/>
                        <a:buChar char="•"/>
                      </a:pPr>
                      <a:r>
                        <a:rPr lang="en-US" sz="1200" dirty="0" smtClean="0">
                          <a:hlinkClick r:id="rId16"/>
                        </a:rPr>
                        <a:t>Cult of Personality Song</a:t>
                      </a:r>
                      <a:endParaRPr lang="en-US" sz="1200" dirty="0" smtClean="0"/>
                    </a:p>
                    <a:p>
                      <a:pPr marL="171450" indent="-171450">
                        <a:buFont typeface="Arial" panose="020B0604020202020204" pitchFamily="34" charset="0"/>
                        <a:buChar char="•"/>
                      </a:pPr>
                      <a:r>
                        <a:rPr lang="en-US" sz="1200" smtClean="0">
                          <a:hlinkClick r:id="rId17"/>
                        </a:rPr>
                        <a:t>Famous Examples</a:t>
                      </a:r>
                      <a:endParaRPr lang="en-US" sz="1200" dirty="0"/>
                    </a:p>
                  </a:txBody>
                  <a:tcPr>
                    <a:solidFill>
                      <a:srgbClr val="FFFFCC"/>
                    </a:solidFill>
                  </a:tcPr>
                </a:tc>
                <a:tc>
                  <a:txBody>
                    <a:bodyPr/>
                    <a:lstStyle/>
                    <a:p>
                      <a:pPr marL="171450" indent="-171450">
                        <a:buFont typeface="Arial" panose="020B0604020202020204" pitchFamily="34" charset="0"/>
                        <a:buChar char="•"/>
                      </a:pPr>
                      <a:r>
                        <a:rPr lang="en-US" sz="1200" dirty="0" smtClean="0">
                          <a:hlinkClick r:id="rId18"/>
                        </a:rPr>
                        <a:t>Castro &amp; Cuba</a:t>
                      </a:r>
                      <a:endParaRPr lang="en-US" sz="1200" dirty="0" smtClean="0"/>
                    </a:p>
                    <a:p>
                      <a:pPr marL="171450" indent="-171450">
                        <a:buFont typeface="Arial" panose="020B0604020202020204" pitchFamily="34" charset="0"/>
                        <a:buChar char="•"/>
                      </a:pPr>
                      <a:r>
                        <a:rPr lang="en-US" sz="1200" dirty="0" smtClean="0">
                          <a:hlinkClick r:id="rId19"/>
                        </a:rPr>
                        <a:t>Bay of Pigs</a:t>
                      </a:r>
                      <a:endParaRPr lang="en-US" sz="1200" dirty="0" smtClean="0"/>
                    </a:p>
                    <a:p>
                      <a:pPr marL="171450" indent="-171450">
                        <a:buFont typeface="Arial" panose="020B0604020202020204" pitchFamily="34" charset="0"/>
                        <a:buChar char="•"/>
                      </a:pPr>
                      <a:r>
                        <a:rPr lang="en-US" sz="1200" dirty="0" smtClean="0">
                          <a:hlinkClick r:id="rId20"/>
                        </a:rPr>
                        <a:t>Changes in the 20</a:t>
                      </a:r>
                      <a:r>
                        <a:rPr lang="en-US" sz="1200" baseline="30000" dirty="0" smtClean="0">
                          <a:hlinkClick r:id="rId20"/>
                        </a:rPr>
                        <a:t>th</a:t>
                      </a:r>
                      <a:r>
                        <a:rPr lang="en-US" sz="1200" dirty="0" smtClean="0">
                          <a:hlinkClick r:id="rId20"/>
                        </a:rPr>
                        <a:t> Century</a:t>
                      </a:r>
                      <a:endParaRPr lang="en-US" sz="1200" dirty="0" smtClean="0"/>
                    </a:p>
                    <a:p>
                      <a:pPr marL="171450" indent="-171450">
                        <a:buFont typeface="Arial" panose="020B0604020202020204" pitchFamily="34" charset="0"/>
                        <a:buChar char="•"/>
                      </a:pPr>
                      <a:r>
                        <a:rPr lang="en-US" sz="1200" dirty="0" smtClean="0">
                          <a:hlinkClick r:id="rId21"/>
                        </a:rPr>
                        <a:t>River Massacre</a:t>
                      </a:r>
                      <a:endParaRPr lang="en-US" sz="1200" dirty="0" smtClean="0"/>
                    </a:p>
                    <a:p>
                      <a:pPr marL="171450" indent="-171450">
                        <a:buFont typeface="Arial" panose="020B0604020202020204" pitchFamily="34" charset="0"/>
                        <a:buChar char="•"/>
                      </a:pPr>
                      <a:r>
                        <a:rPr lang="en-US" sz="1200" dirty="0" smtClean="0">
                          <a:hlinkClick r:id="rId22"/>
                        </a:rPr>
                        <a:t>DR Genocide</a:t>
                      </a:r>
                      <a:endParaRPr lang="en-US" sz="1200" dirty="0"/>
                    </a:p>
                  </a:txBody>
                  <a:tcPr>
                    <a:solidFill>
                      <a:srgbClr val="FFFFCC"/>
                    </a:solidFill>
                  </a:tcPr>
                </a:tc>
                <a:tc>
                  <a:txBody>
                    <a:bodyPr/>
                    <a:lstStyle/>
                    <a:p>
                      <a:pPr marL="171450" indent="-171450">
                        <a:buFont typeface="Arial" panose="020B0604020202020204" pitchFamily="34" charset="0"/>
                        <a:buChar char="•"/>
                      </a:pPr>
                      <a:r>
                        <a:rPr lang="en-US" sz="1200" dirty="0" smtClean="0">
                          <a:hlinkClick r:id="rId23" action="ppaction://hlinkfile"/>
                        </a:rPr>
                        <a:t>Overview</a:t>
                      </a:r>
                      <a:endParaRPr lang="en-US" sz="1200" dirty="0" smtClean="0"/>
                    </a:p>
                    <a:p>
                      <a:pPr marL="171450" indent="-171450">
                        <a:buFont typeface="Arial" panose="020B0604020202020204" pitchFamily="34" charset="0"/>
                        <a:buChar char="•"/>
                      </a:pPr>
                      <a:r>
                        <a:rPr lang="en-US" sz="1200" dirty="0" smtClean="0">
                          <a:hlinkClick r:id="rId24"/>
                        </a:rPr>
                        <a:t>Overview</a:t>
                      </a:r>
                      <a:endParaRPr lang="en-US" sz="1200" dirty="0" smtClean="0">
                        <a:hlinkClick r:id="rId25"/>
                      </a:endParaRPr>
                    </a:p>
                    <a:p>
                      <a:pPr marL="171450" indent="-171450">
                        <a:buFont typeface="Arial" panose="020B0604020202020204" pitchFamily="34" charset="0"/>
                        <a:buChar char="•"/>
                      </a:pPr>
                      <a:r>
                        <a:rPr lang="en-US" sz="1200" dirty="0" smtClean="0">
                          <a:hlinkClick r:id="rId25"/>
                        </a:rPr>
                        <a:t>Assassination</a:t>
                      </a:r>
                      <a:endParaRPr lang="en-US" sz="1200" dirty="0" smtClean="0"/>
                    </a:p>
                    <a:p>
                      <a:pPr marL="171450" indent="-171450">
                        <a:buFont typeface="Arial" panose="020B0604020202020204" pitchFamily="34" charset="0"/>
                        <a:buChar char="•"/>
                      </a:pPr>
                      <a:r>
                        <a:rPr lang="en-US" sz="1200" dirty="0" smtClean="0">
                          <a:hlinkClick r:id="rId26"/>
                        </a:rPr>
                        <a:t>Opposition</a:t>
                      </a:r>
                      <a:endParaRPr lang="en-US" sz="1200" dirty="0" smtClean="0"/>
                    </a:p>
                    <a:p>
                      <a:pPr marL="171450" indent="-171450">
                        <a:buFont typeface="Arial" panose="020B0604020202020204" pitchFamily="34" charset="0"/>
                        <a:buChar char="•"/>
                      </a:pPr>
                      <a:r>
                        <a:rPr lang="en-US" sz="1200" baseline="0" dirty="0" smtClean="0">
                          <a:hlinkClick r:id="rId27"/>
                        </a:rPr>
                        <a:t>News Footage of the Assassination</a:t>
                      </a:r>
                      <a:r>
                        <a:rPr lang="en-US" sz="1200" baseline="0" dirty="0" smtClean="0"/>
                        <a:t> (YouTube video)</a:t>
                      </a:r>
                    </a:p>
                    <a:p>
                      <a:pPr marL="171450" indent="-171450">
                        <a:buFont typeface="Arial" panose="020B0604020202020204" pitchFamily="34" charset="0"/>
                        <a:buChar char="•"/>
                      </a:pPr>
                      <a:r>
                        <a:rPr lang="en-US" sz="1200" baseline="0" dirty="0" smtClean="0">
                          <a:hlinkClick r:id="rId28"/>
                        </a:rPr>
                        <a:t>Overview &amp; Photograph</a:t>
                      </a:r>
                      <a:endParaRPr lang="en-US" sz="1200" baseline="0" dirty="0" smtClean="0"/>
                    </a:p>
                    <a:p>
                      <a:pPr marL="171450" indent="-171450">
                        <a:buFont typeface="Arial" panose="020B0604020202020204" pitchFamily="34" charset="0"/>
                        <a:buChar char="•"/>
                      </a:pPr>
                      <a:r>
                        <a:rPr lang="en-US" sz="1200" baseline="0" dirty="0" smtClean="0">
                          <a:hlinkClick r:id="rId29"/>
                        </a:rPr>
                        <a:t>Luperion Invasion</a:t>
                      </a:r>
                      <a:endParaRPr lang="en-US" sz="1200" baseline="0" dirty="0" smtClean="0"/>
                    </a:p>
                    <a:p>
                      <a:pPr marL="0" indent="0">
                        <a:buFont typeface="Arial" panose="020B0604020202020204" pitchFamily="34" charset="0"/>
                        <a:buNone/>
                      </a:pPr>
                      <a:endParaRPr lang="en-US" sz="1200" dirty="0"/>
                    </a:p>
                  </a:txBody>
                  <a:tcPr>
                    <a:solidFill>
                      <a:srgbClr val="FFFFCC"/>
                    </a:solidFill>
                  </a:tcPr>
                </a:tc>
                <a:tc>
                  <a:txBody>
                    <a:bodyPr/>
                    <a:lstStyle/>
                    <a:p>
                      <a:pPr marL="120650" indent="-120650">
                        <a:buFont typeface="Arial" panose="020B0604020202020204" pitchFamily="34" charset="0"/>
                        <a:buChar char="•"/>
                      </a:pPr>
                      <a:r>
                        <a:rPr lang="en-US" sz="1200" dirty="0" smtClean="0">
                          <a:hlinkClick r:id="rId30"/>
                        </a:rPr>
                        <a:t>1965</a:t>
                      </a:r>
                      <a:r>
                        <a:rPr lang="en-US" sz="1200" baseline="0" dirty="0" smtClean="0">
                          <a:hlinkClick r:id="rId30"/>
                        </a:rPr>
                        <a:t> News Footage US/Dominican Republic Relations</a:t>
                      </a:r>
                      <a:endParaRPr lang="en-US" sz="1200" baseline="0" dirty="0" smtClean="0"/>
                    </a:p>
                    <a:p>
                      <a:pPr marL="120650" indent="-120650">
                        <a:buFont typeface="Arial" panose="020B0604020202020204" pitchFamily="34" charset="0"/>
                        <a:buChar char="•"/>
                      </a:pPr>
                      <a:r>
                        <a:rPr lang="en-US" sz="1200" baseline="0" dirty="0" smtClean="0">
                          <a:hlinkClick r:id="rId31"/>
                        </a:rPr>
                        <a:t>Cuban Missile Crisis</a:t>
                      </a:r>
                      <a:endParaRPr lang="en-US" sz="1200" baseline="0" dirty="0" smtClean="0"/>
                    </a:p>
                    <a:p>
                      <a:pPr marL="120650" indent="-120650">
                        <a:buFont typeface="Arial" panose="020B0604020202020204" pitchFamily="34" charset="0"/>
                        <a:buChar char="•"/>
                      </a:pPr>
                      <a:r>
                        <a:rPr lang="en-US" sz="1200" baseline="0" dirty="0" smtClean="0">
                          <a:hlinkClick r:id="rId19"/>
                        </a:rPr>
                        <a:t>Bay of Pigs</a:t>
                      </a:r>
                      <a:endParaRPr lang="en-US" sz="1200" baseline="0" dirty="0" smtClean="0"/>
                    </a:p>
                    <a:p>
                      <a:pPr marL="120650" indent="-120650">
                        <a:buFont typeface="Arial" panose="020B0604020202020204" pitchFamily="34" charset="0"/>
                        <a:buChar char="•"/>
                      </a:pPr>
                      <a:r>
                        <a:rPr lang="en-US" sz="1200" baseline="0" dirty="0" smtClean="0">
                          <a:hlinkClick r:id="rId32"/>
                        </a:rPr>
                        <a:t>Cold War</a:t>
                      </a:r>
                      <a:endParaRPr lang="en-US" sz="1200" baseline="0" dirty="0" smtClean="0"/>
                    </a:p>
                    <a:p>
                      <a:pPr marL="120650" indent="-120650">
                        <a:buFont typeface="Arial" panose="020B0604020202020204" pitchFamily="34" charset="0"/>
                        <a:buChar char="•"/>
                      </a:pPr>
                      <a:r>
                        <a:rPr lang="en-US" sz="1200" baseline="0" dirty="0" smtClean="0">
                          <a:hlinkClick r:id="rId33"/>
                        </a:rPr>
                        <a:t>Overview of Cold War</a:t>
                      </a:r>
                      <a:endParaRPr lang="en-US" sz="1200" baseline="0" dirty="0" smtClean="0"/>
                    </a:p>
                    <a:p>
                      <a:pPr marL="120650" indent="-120650">
                        <a:buFont typeface="Arial" panose="020B0604020202020204" pitchFamily="34" charset="0"/>
                        <a:buChar char="•"/>
                      </a:pPr>
                      <a:r>
                        <a:rPr lang="en-US" sz="1200" baseline="0" dirty="0" smtClean="0">
                          <a:hlinkClick r:id="rId34"/>
                        </a:rPr>
                        <a:t>1950s Timeline</a:t>
                      </a:r>
                      <a:endParaRPr lang="en-US" sz="1200" baseline="0" dirty="0" smtClean="0"/>
                    </a:p>
                    <a:p>
                      <a:pPr marL="120650" indent="-120650">
                        <a:buFont typeface="Arial" panose="020B0604020202020204" pitchFamily="34" charset="0"/>
                        <a:buChar char="•"/>
                      </a:pPr>
                      <a:r>
                        <a:rPr lang="en-US" sz="1200" dirty="0" smtClean="0">
                          <a:hlinkClick r:id="rId35"/>
                        </a:rPr>
                        <a:t>Organization of American States</a:t>
                      </a:r>
                      <a:endParaRPr lang="en-US" sz="1200" dirty="0" smtClean="0"/>
                    </a:p>
                  </a:txBody>
                  <a:tcPr>
                    <a:solidFill>
                      <a:srgbClr val="FFFFCC"/>
                    </a:solidFill>
                  </a:tcPr>
                </a:tc>
                <a:tc>
                  <a:txBody>
                    <a:bodyPr/>
                    <a:lstStyle/>
                    <a:p>
                      <a:pPr marL="171450" indent="-171450">
                        <a:buFont typeface="Arial" panose="020B0604020202020204" pitchFamily="34" charset="0"/>
                        <a:buChar char="•"/>
                      </a:pPr>
                      <a:r>
                        <a:rPr lang="en-US" sz="1200" dirty="0" smtClean="0">
                          <a:hlinkClick r:id="rId36"/>
                        </a:rPr>
                        <a:t>Arab Spring</a:t>
                      </a:r>
                      <a:endParaRPr lang="en-US" sz="1200" dirty="0" smtClean="0"/>
                    </a:p>
                    <a:p>
                      <a:pPr marL="171450" indent="-171450">
                        <a:buFont typeface="Arial" panose="020B0604020202020204" pitchFamily="34" charset="0"/>
                        <a:buChar char="•"/>
                      </a:pPr>
                      <a:r>
                        <a:rPr lang="en-US" sz="1200" dirty="0" smtClean="0">
                          <a:hlinkClick r:id="rId37"/>
                        </a:rPr>
                        <a:t>Limits</a:t>
                      </a:r>
                      <a:r>
                        <a:rPr lang="en-US" sz="1200" baseline="0" dirty="0" smtClean="0">
                          <a:hlinkClick r:id="rId37"/>
                        </a:rPr>
                        <a:t> of Arab Spring</a:t>
                      </a:r>
                      <a:endParaRPr lang="en-US" sz="1200" baseline="0" dirty="0" smtClean="0"/>
                    </a:p>
                    <a:p>
                      <a:pPr marL="171450" indent="-171450">
                        <a:buFont typeface="Arial" panose="020B0604020202020204" pitchFamily="34" charset="0"/>
                        <a:buChar char="•"/>
                      </a:pPr>
                      <a:r>
                        <a:rPr lang="en-US" sz="1200" baseline="0" dirty="0" smtClean="0">
                          <a:hlinkClick r:id="rId38"/>
                        </a:rPr>
                        <a:t>Syria</a:t>
                      </a:r>
                      <a:endParaRPr lang="en-US" sz="1200" baseline="0" dirty="0" smtClean="0"/>
                    </a:p>
                    <a:p>
                      <a:pPr marL="171450" indent="-171450">
                        <a:buFont typeface="Arial" panose="020B0604020202020204" pitchFamily="34" charset="0"/>
                        <a:buChar char="•"/>
                      </a:pPr>
                      <a:r>
                        <a:rPr lang="en-US" sz="1200" baseline="0" dirty="0" smtClean="0">
                          <a:hlinkClick r:id="rId39"/>
                        </a:rPr>
                        <a:t>Egypt</a:t>
                      </a:r>
                      <a:endParaRPr lang="en-US" sz="1200" baseline="0" dirty="0" smtClean="0"/>
                    </a:p>
                    <a:p>
                      <a:pPr marL="171450" indent="-171450">
                        <a:buFont typeface="Arial" panose="020B0604020202020204" pitchFamily="34" charset="0"/>
                        <a:buChar char="•"/>
                      </a:pPr>
                      <a:r>
                        <a:rPr lang="en-US" sz="1200" baseline="0" dirty="0" smtClean="0">
                          <a:hlinkClick r:id="rId40"/>
                        </a:rPr>
                        <a:t>Turkey</a:t>
                      </a:r>
                      <a:endParaRPr lang="en-US" sz="1200" baseline="0" dirty="0" smtClean="0"/>
                    </a:p>
                    <a:p>
                      <a:pPr marL="171450" indent="-171450">
                        <a:buFont typeface="Arial" panose="020B0604020202020204" pitchFamily="34" charset="0"/>
                        <a:buChar char="•"/>
                      </a:pPr>
                      <a:r>
                        <a:rPr lang="en-US" sz="1200" baseline="0" dirty="0" smtClean="0">
                          <a:hlinkClick r:id="rId41"/>
                        </a:rPr>
                        <a:t>Yemen</a:t>
                      </a:r>
                      <a:endParaRPr lang="en-US" sz="1200" dirty="0"/>
                    </a:p>
                  </a:txBody>
                  <a:tcPr>
                    <a:solidFill>
                      <a:srgbClr val="FFFFCC"/>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background copy.jpg"/>
          <p:cNvPicPr>
            <a:picLocks noChangeAspect="1"/>
          </p:cNvPicPr>
          <p:nvPr/>
        </p:nvPicPr>
        <p:blipFill>
          <a:blip r:embed="rId2" cstate="print"/>
          <a:stretch>
            <a:fillRect/>
          </a:stretch>
        </p:blipFill>
        <p:spPr>
          <a:xfrm>
            <a:off x="0" y="151629"/>
            <a:ext cx="9144000" cy="6477771"/>
          </a:xfrm>
          <a:prstGeom prst="rect">
            <a:avLst/>
          </a:prstGeom>
        </p:spPr>
      </p:pic>
      <p:sp>
        <p:nvSpPr>
          <p:cNvPr id="8194" name="Rectangle 2"/>
          <p:cNvSpPr>
            <a:spLocks noGrp="1" noChangeArrowheads="1"/>
          </p:cNvSpPr>
          <p:nvPr>
            <p:ph type="title"/>
          </p:nvPr>
        </p:nvSpPr>
        <p:spPr>
          <a:xfrm>
            <a:off x="152400" y="213360"/>
            <a:ext cx="5257800" cy="497840"/>
          </a:xfrm>
          <a:solidFill>
            <a:srgbClr val="E5E5B9"/>
          </a:solidFill>
        </p:spPr>
        <p:txBody>
          <a:bodyPr/>
          <a:lstStyle/>
          <a:p>
            <a:pPr algn="l"/>
            <a:r>
              <a:rPr lang="en-US" sz="2400" dirty="0" smtClean="0"/>
              <a:t>Assignment: Gathering Information</a:t>
            </a:r>
            <a:endParaRPr lang="en-US" sz="2400" dirty="0"/>
          </a:p>
        </p:txBody>
      </p:sp>
      <p:sp>
        <p:nvSpPr>
          <p:cNvPr id="8196" name="Rectangle 4"/>
          <p:cNvSpPr>
            <a:spLocks noGrp="1" noChangeArrowheads="1"/>
          </p:cNvSpPr>
          <p:nvPr>
            <p:ph type="body" sz="half" idx="1"/>
          </p:nvPr>
        </p:nvSpPr>
        <p:spPr>
          <a:xfrm>
            <a:off x="304800" y="1219200"/>
            <a:ext cx="3810000" cy="4419600"/>
          </a:xfrm>
        </p:spPr>
        <p:txBody>
          <a:bodyPr/>
          <a:lstStyle/>
          <a:p>
            <a:pPr>
              <a:lnSpc>
                <a:spcPct val="80000"/>
              </a:lnSpc>
              <a:buFontTx/>
              <a:buNone/>
            </a:pPr>
            <a:r>
              <a:rPr lang="en-US" sz="1600" dirty="0" smtClean="0"/>
              <a:t>Step 1: Your teacher will divide the class to examine one of the topics on </a:t>
            </a:r>
            <a:r>
              <a:rPr lang="en-US" sz="1600" dirty="0" smtClean="0">
                <a:hlinkClick r:id="rId3" action="ppaction://hlinksldjump"/>
              </a:rPr>
              <a:t>slide 2</a:t>
            </a:r>
            <a:r>
              <a:rPr lang="en-US" sz="1600" dirty="0" smtClean="0"/>
              <a:t>.</a:t>
            </a:r>
          </a:p>
          <a:p>
            <a:pPr>
              <a:lnSpc>
                <a:spcPct val="80000"/>
              </a:lnSpc>
              <a:buFontTx/>
              <a:buNone/>
            </a:pPr>
            <a:endParaRPr lang="en-US" sz="1600" dirty="0" smtClean="0"/>
          </a:p>
          <a:p>
            <a:pPr>
              <a:lnSpc>
                <a:spcPct val="80000"/>
              </a:lnSpc>
              <a:buNone/>
            </a:pPr>
            <a:r>
              <a:rPr lang="en-US" sz="1600" dirty="0" smtClean="0"/>
              <a:t>Step 2: Take </a:t>
            </a:r>
            <a:r>
              <a:rPr lang="en-US" sz="1600" dirty="0" smtClean="0">
                <a:hlinkClick r:id="rId4"/>
              </a:rPr>
              <a:t>notes</a:t>
            </a:r>
            <a:r>
              <a:rPr lang="en-US" sz="1600" dirty="0" smtClean="0"/>
              <a:t> on your topic.  </a:t>
            </a:r>
          </a:p>
          <a:p>
            <a:pPr>
              <a:lnSpc>
                <a:spcPct val="80000"/>
              </a:lnSpc>
              <a:buNone/>
            </a:pPr>
            <a:endParaRPr lang="en-US" sz="1600" dirty="0" smtClean="0"/>
          </a:p>
          <a:p>
            <a:pPr>
              <a:lnSpc>
                <a:spcPct val="80000"/>
              </a:lnSpc>
              <a:buNone/>
            </a:pPr>
            <a:r>
              <a:rPr lang="en-US" sz="1600" dirty="0" smtClean="0"/>
              <a:t>Step 3: Design a poster to teach your classmates about your topic.  Your class will refer to these posters as you study the novel.  On the bottom of your poster answer the following question: Apply your research to address how your topic contributed to the fight for freedom in the Dominican Republic and overcoming adversity.  </a:t>
            </a:r>
          </a:p>
          <a:p>
            <a:pPr indent="0">
              <a:lnSpc>
                <a:spcPct val="80000"/>
              </a:lnSpc>
              <a:buFontTx/>
              <a:buNone/>
            </a:pPr>
            <a:endParaRPr lang="en-US" sz="1800" dirty="0" smtClean="0"/>
          </a:p>
        </p:txBody>
      </p:sp>
      <p:sp>
        <p:nvSpPr>
          <p:cNvPr id="8220" name="Rectangle 28"/>
          <p:cNvSpPr>
            <a:spLocks noChangeArrowheads="1"/>
          </p:cNvSpPr>
          <p:nvPr/>
        </p:nvSpPr>
        <p:spPr bwMode="auto">
          <a:xfrm>
            <a:off x="56276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5" action="ppaction://hlinksldjump"/>
              </a:rPr>
              <a:t>1</a:t>
            </a:r>
            <a:endParaRPr lang="en-US" sz="2000" b="1" dirty="0">
              <a:effectLst>
                <a:outerShdw blurRad="38100" dist="38100" dir="2700000" algn="tl">
                  <a:srgbClr val="C0C0C0"/>
                </a:outerShdw>
              </a:effectLst>
            </a:endParaRPr>
          </a:p>
        </p:txBody>
      </p:sp>
      <p:sp>
        <p:nvSpPr>
          <p:cNvPr id="8221" name="Rectangle 29"/>
          <p:cNvSpPr>
            <a:spLocks noChangeArrowheads="1"/>
          </p:cNvSpPr>
          <p:nvPr/>
        </p:nvSpPr>
        <p:spPr bwMode="auto">
          <a:xfrm>
            <a:off x="60848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3" action="ppaction://hlinksldjump"/>
              </a:rPr>
              <a:t>2</a:t>
            </a:r>
            <a:endParaRPr lang="en-US" sz="2000" b="1" dirty="0">
              <a:effectLst>
                <a:outerShdw blurRad="38100" dist="38100" dir="2700000" algn="tl">
                  <a:srgbClr val="C0C0C0"/>
                </a:outerShdw>
              </a:effectLst>
            </a:endParaRPr>
          </a:p>
        </p:txBody>
      </p:sp>
      <p:sp>
        <p:nvSpPr>
          <p:cNvPr id="8222" name="Rectangle 30"/>
          <p:cNvSpPr>
            <a:spLocks noChangeArrowheads="1"/>
          </p:cNvSpPr>
          <p:nvPr/>
        </p:nvSpPr>
        <p:spPr bwMode="auto">
          <a:xfrm>
            <a:off x="6542088" y="253366"/>
            <a:ext cx="468312" cy="457835"/>
          </a:xfrm>
          <a:prstGeom prst="rect">
            <a:avLst/>
          </a:prstGeom>
          <a:solidFill>
            <a:schemeClr val="folHlink"/>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FFFFFF"/>
                  </a:outerShdw>
                </a:effectLst>
                <a:hlinkClick r:id="rId6" action="ppaction://hlinksldjump"/>
              </a:rPr>
              <a:t>3</a:t>
            </a:r>
            <a:endParaRPr lang="en-US" sz="2000" b="1" dirty="0">
              <a:effectLst>
                <a:outerShdw blurRad="38100" dist="38100" dir="2700000" algn="tl">
                  <a:srgbClr val="FFFFFF"/>
                </a:outerShdw>
              </a:effectLst>
            </a:endParaRPr>
          </a:p>
        </p:txBody>
      </p:sp>
      <p:sp>
        <p:nvSpPr>
          <p:cNvPr id="8223" name="Rectangle 31"/>
          <p:cNvSpPr>
            <a:spLocks noChangeArrowheads="1"/>
          </p:cNvSpPr>
          <p:nvPr/>
        </p:nvSpPr>
        <p:spPr bwMode="auto">
          <a:xfrm>
            <a:off x="79136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7" action="ppaction://hlinksldjump"/>
              </a:rPr>
              <a:t>6</a:t>
            </a:r>
            <a:endParaRPr lang="en-US" sz="2000" b="1" dirty="0">
              <a:effectLst>
                <a:outerShdw blurRad="38100" dist="38100" dir="2700000" algn="tl">
                  <a:srgbClr val="C0C0C0"/>
                </a:outerShdw>
              </a:effectLst>
            </a:endParaRPr>
          </a:p>
        </p:txBody>
      </p:sp>
      <p:sp>
        <p:nvSpPr>
          <p:cNvPr id="8224" name="Rectangle 32"/>
          <p:cNvSpPr>
            <a:spLocks noChangeArrowheads="1"/>
          </p:cNvSpPr>
          <p:nvPr/>
        </p:nvSpPr>
        <p:spPr bwMode="auto">
          <a:xfrm>
            <a:off x="74564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8" action="ppaction://hlinksldjump"/>
              </a:rPr>
              <a:t>5</a:t>
            </a:r>
            <a:endParaRPr lang="en-US" sz="2000" b="1" dirty="0">
              <a:effectLst>
                <a:outerShdw blurRad="38100" dist="38100" dir="2700000" algn="tl">
                  <a:srgbClr val="C0C0C0"/>
                </a:outerShdw>
              </a:effectLst>
            </a:endParaRPr>
          </a:p>
        </p:txBody>
      </p:sp>
      <p:sp>
        <p:nvSpPr>
          <p:cNvPr id="8225" name="Rectangle 33"/>
          <p:cNvSpPr>
            <a:spLocks noChangeArrowheads="1"/>
          </p:cNvSpPr>
          <p:nvPr/>
        </p:nvSpPr>
        <p:spPr bwMode="auto">
          <a:xfrm>
            <a:off x="69992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9" action="ppaction://hlinksldjump"/>
              </a:rPr>
              <a:t>4</a:t>
            </a:r>
            <a:endParaRPr lang="en-US" sz="2000" b="1" dirty="0">
              <a:effectLst>
                <a:outerShdw blurRad="38100" dist="38100" dir="2700000" algn="tl">
                  <a:srgbClr val="C0C0C0"/>
                </a:outerShdw>
              </a:effectLst>
            </a:endParaRPr>
          </a:p>
        </p:txBody>
      </p:sp>
      <p:sp>
        <p:nvSpPr>
          <p:cNvPr id="8226" name="AutoShape 34"/>
          <p:cNvSpPr>
            <a:spLocks noChangeArrowheads="1"/>
          </p:cNvSpPr>
          <p:nvPr/>
        </p:nvSpPr>
        <p:spPr bwMode="auto">
          <a:xfrm>
            <a:off x="8382000" y="31115"/>
            <a:ext cx="762000" cy="911225"/>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 action="ppaction://hlinkshowjump?jump=nextslide"/>
              </a:rPr>
              <a:t>Next</a:t>
            </a:r>
            <a:endParaRPr lang="en-US" sz="2000" b="1" dirty="0">
              <a:effectLst>
                <a:outerShdw blurRad="38100" dist="38100" dir="2700000" algn="tl">
                  <a:srgbClr val="C0C0C0"/>
                </a:outerShdw>
              </a:effectLst>
            </a:endParaRPr>
          </a:p>
        </p:txBody>
      </p:sp>
      <p:sp>
        <p:nvSpPr>
          <p:cNvPr id="16" name="TextBox 15"/>
          <p:cNvSpPr txBox="1"/>
          <p:nvPr/>
        </p:nvSpPr>
        <p:spPr>
          <a:xfrm>
            <a:off x="6934200" y="1219200"/>
            <a:ext cx="1981200" cy="369332"/>
          </a:xfrm>
          <a:prstGeom prst="rect">
            <a:avLst/>
          </a:prstGeom>
          <a:noFill/>
        </p:spPr>
        <p:txBody>
          <a:bodyPr wrap="square" rtlCol="0">
            <a:spAutoFit/>
          </a:bodyPr>
          <a:lstStyle/>
          <a:p>
            <a:pPr>
              <a:lnSpc>
                <a:spcPct val="90000"/>
              </a:lnSpc>
              <a:buFontTx/>
              <a:buNone/>
            </a:pPr>
            <a:r>
              <a:rPr lang="en-US" sz="2000" dirty="0" smtClean="0"/>
              <a:t> </a:t>
            </a:r>
          </a:p>
        </p:txBody>
      </p:sp>
      <p:pic>
        <p:nvPicPr>
          <p:cNvPr id="2" name="Picture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438650" y="1219200"/>
            <a:ext cx="4686300" cy="3374786"/>
          </a:xfrm>
          <a:prstGeom prst="rect">
            <a:avLst/>
          </a:prstGeom>
        </p:spPr>
      </p:pic>
      <p:sp>
        <p:nvSpPr>
          <p:cNvPr id="17" name="TextBox 16"/>
          <p:cNvSpPr txBox="1"/>
          <p:nvPr/>
        </p:nvSpPr>
        <p:spPr>
          <a:xfrm>
            <a:off x="6934200" y="4714500"/>
            <a:ext cx="2391126" cy="246221"/>
          </a:xfrm>
          <a:prstGeom prst="rect">
            <a:avLst/>
          </a:prstGeom>
          <a:noFill/>
        </p:spPr>
        <p:txBody>
          <a:bodyPr wrap="square" rtlCol="0">
            <a:spAutoFit/>
          </a:bodyPr>
          <a:lstStyle/>
          <a:p>
            <a:r>
              <a:rPr lang="en-US" sz="1000" dirty="0" smtClean="0"/>
              <a:t>Image Source: </a:t>
            </a:r>
            <a:r>
              <a:rPr lang="en-US" sz="1000" dirty="0" smtClean="0">
                <a:hlinkClick r:id="rId11"/>
              </a:rPr>
              <a:t>Wikimedia Commons</a:t>
            </a:r>
            <a:endParaRPr lang="en-US" sz="1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background copy.jpg"/>
          <p:cNvPicPr>
            <a:picLocks noChangeAspect="1"/>
          </p:cNvPicPr>
          <p:nvPr/>
        </p:nvPicPr>
        <p:blipFill>
          <a:blip r:embed="rId2" cstate="print"/>
          <a:stretch>
            <a:fillRect/>
          </a:stretch>
        </p:blipFill>
        <p:spPr>
          <a:xfrm>
            <a:off x="0" y="0"/>
            <a:ext cx="9144000" cy="6477771"/>
          </a:xfrm>
          <a:prstGeom prst="rect">
            <a:avLst/>
          </a:prstGeom>
        </p:spPr>
      </p:pic>
      <p:sp>
        <p:nvSpPr>
          <p:cNvPr id="12292" name="Rectangle 4"/>
          <p:cNvSpPr>
            <a:spLocks noGrp="1" noChangeArrowheads="1"/>
          </p:cNvSpPr>
          <p:nvPr>
            <p:ph type="title"/>
          </p:nvPr>
        </p:nvSpPr>
        <p:spPr>
          <a:xfrm>
            <a:off x="457200" y="256329"/>
            <a:ext cx="4419600" cy="881591"/>
          </a:xfrm>
        </p:spPr>
        <p:txBody>
          <a:bodyPr/>
          <a:lstStyle/>
          <a:p>
            <a:pPr algn="l"/>
            <a:r>
              <a:rPr lang="en-US" sz="2800" b="1" dirty="0" smtClean="0"/>
              <a:t>Dig Deeper: Extension</a:t>
            </a:r>
            <a:endParaRPr lang="en-US" sz="2800" b="1" dirty="0"/>
          </a:p>
        </p:txBody>
      </p:sp>
      <p:sp>
        <p:nvSpPr>
          <p:cNvPr id="12304" name="Rectangle 16"/>
          <p:cNvSpPr>
            <a:spLocks noChangeArrowheads="1"/>
          </p:cNvSpPr>
          <p:nvPr/>
        </p:nvSpPr>
        <p:spPr bwMode="auto">
          <a:xfrm>
            <a:off x="56276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3" action="ppaction://hlinksldjump"/>
              </a:rPr>
              <a:t>1</a:t>
            </a:r>
            <a:endParaRPr lang="en-US" sz="2000" b="1" dirty="0">
              <a:effectLst>
                <a:outerShdw blurRad="38100" dist="38100" dir="2700000" algn="tl">
                  <a:srgbClr val="C0C0C0"/>
                </a:outerShdw>
              </a:effectLst>
            </a:endParaRPr>
          </a:p>
        </p:txBody>
      </p:sp>
      <p:sp>
        <p:nvSpPr>
          <p:cNvPr id="12305" name="Rectangle 17"/>
          <p:cNvSpPr>
            <a:spLocks noChangeArrowheads="1"/>
          </p:cNvSpPr>
          <p:nvPr/>
        </p:nvSpPr>
        <p:spPr bwMode="auto">
          <a:xfrm>
            <a:off x="60848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4" action="ppaction://hlinksldjump"/>
              </a:rPr>
              <a:t>2</a:t>
            </a:r>
            <a:endParaRPr lang="en-US" sz="2000" b="1" dirty="0">
              <a:effectLst>
                <a:outerShdw blurRad="38100" dist="38100" dir="2700000" algn="tl">
                  <a:srgbClr val="C0C0C0"/>
                </a:outerShdw>
              </a:effectLst>
            </a:endParaRPr>
          </a:p>
        </p:txBody>
      </p:sp>
      <p:sp>
        <p:nvSpPr>
          <p:cNvPr id="12306" name="Rectangle 18"/>
          <p:cNvSpPr>
            <a:spLocks noChangeArrowheads="1"/>
          </p:cNvSpPr>
          <p:nvPr/>
        </p:nvSpPr>
        <p:spPr bwMode="auto">
          <a:xfrm>
            <a:off x="65420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5" action="ppaction://hlinksldjump"/>
              </a:rPr>
              <a:t>3</a:t>
            </a:r>
            <a:endParaRPr lang="en-US" sz="2000" b="1" dirty="0">
              <a:effectLst>
                <a:outerShdw blurRad="38100" dist="38100" dir="2700000" algn="tl">
                  <a:srgbClr val="C0C0C0"/>
                </a:outerShdw>
              </a:effectLst>
            </a:endParaRPr>
          </a:p>
        </p:txBody>
      </p:sp>
      <p:sp>
        <p:nvSpPr>
          <p:cNvPr id="12307" name="Rectangle 19"/>
          <p:cNvSpPr>
            <a:spLocks noChangeArrowheads="1"/>
          </p:cNvSpPr>
          <p:nvPr/>
        </p:nvSpPr>
        <p:spPr bwMode="auto">
          <a:xfrm>
            <a:off x="79136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6" action="ppaction://hlinksldjump"/>
              </a:rPr>
              <a:t>6</a:t>
            </a:r>
            <a:endParaRPr lang="en-US" sz="2000" b="1" dirty="0">
              <a:effectLst>
                <a:outerShdw blurRad="38100" dist="38100" dir="2700000" algn="tl">
                  <a:srgbClr val="C0C0C0"/>
                </a:outerShdw>
              </a:effectLst>
            </a:endParaRPr>
          </a:p>
        </p:txBody>
      </p:sp>
      <p:sp>
        <p:nvSpPr>
          <p:cNvPr id="12308" name="Rectangle 20"/>
          <p:cNvSpPr>
            <a:spLocks noChangeArrowheads="1"/>
          </p:cNvSpPr>
          <p:nvPr/>
        </p:nvSpPr>
        <p:spPr bwMode="auto">
          <a:xfrm>
            <a:off x="7456488" y="253366"/>
            <a:ext cx="468312" cy="457835"/>
          </a:xfrm>
          <a:prstGeom prst="rect">
            <a:avLst/>
          </a:prstGeom>
          <a:solidFill>
            <a:schemeClr val="folHlink"/>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FFFFFF"/>
                  </a:outerShdw>
                </a:effectLst>
                <a:hlinkClick r:id="rId7" action="ppaction://hlinksldjump"/>
              </a:rPr>
              <a:t>5</a:t>
            </a:r>
            <a:endParaRPr lang="en-US" sz="2000" b="1" dirty="0">
              <a:effectLst>
                <a:outerShdw blurRad="38100" dist="38100" dir="2700000" algn="tl">
                  <a:srgbClr val="FFFFFF"/>
                </a:outerShdw>
              </a:effectLst>
            </a:endParaRPr>
          </a:p>
        </p:txBody>
      </p:sp>
      <p:sp>
        <p:nvSpPr>
          <p:cNvPr id="12309" name="Rectangle 21"/>
          <p:cNvSpPr>
            <a:spLocks noChangeArrowheads="1"/>
          </p:cNvSpPr>
          <p:nvPr/>
        </p:nvSpPr>
        <p:spPr bwMode="auto">
          <a:xfrm>
            <a:off x="69992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8" action="ppaction://hlinksldjump"/>
              </a:rPr>
              <a:t>4</a:t>
            </a:r>
            <a:endParaRPr lang="en-US" sz="2000" b="1" dirty="0">
              <a:effectLst>
                <a:outerShdw blurRad="38100" dist="38100" dir="2700000" algn="tl">
                  <a:srgbClr val="C0C0C0"/>
                </a:outerShdw>
              </a:effectLst>
            </a:endParaRPr>
          </a:p>
        </p:txBody>
      </p:sp>
      <p:sp>
        <p:nvSpPr>
          <p:cNvPr id="12310" name="AutoShape 22"/>
          <p:cNvSpPr>
            <a:spLocks noChangeArrowheads="1"/>
          </p:cNvSpPr>
          <p:nvPr/>
        </p:nvSpPr>
        <p:spPr bwMode="auto">
          <a:xfrm>
            <a:off x="8382000" y="31115"/>
            <a:ext cx="762000" cy="911225"/>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 action="ppaction://hlinkshowjump?jump=nextslide"/>
              </a:rPr>
              <a:t>Next</a:t>
            </a:r>
            <a:endParaRPr lang="en-US" sz="2000" b="1" dirty="0">
              <a:effectLst>
                <a:outerShdw blurRad="38100" dist="38100" dir="2700000" algn="tl">
                  <a:srgbClr val="C0C0C0"/>
                </a:outerShdw>
              </a:effectLst>
            </a:endParaRPr>
          </a:p>
        </p:txBody>
      </p:sp>
      <p:sp>
        <p:nvSpPr>
          <p:cNvPr id="13" name="TextBox 12"/>
          <p:cNvSpPr txBox="1"/>
          <p:nvPr/>
        </p:nvSpPr>
        <p:spPr>
          <a:xfrm>
            <a:off x="685800" y="1371600"/>
            <a:ext cx="7315200" cy="3477875"/>
          </a:xfrm>
          <a:prstGeom prst="rect">
            <a:avLst/>
          </a:prstGeom>
          <a:noFill/>
        </p:spPr>
        <p:txBody>
          <a:bodyPr wrap="square" rtlCol="0">
            <a:spAutoFit/>
          </a:bodyPr>
          <a:lstStyle/>
          <a:p>
            <a:pPr indent="-342900" eaLnBrk="1" hangingPunct="1">
              <a:defRPr/>
            </a:pPr>
            <a:r>
              <a:rPr lang="en-US" sz="2000" dirty="0" smtClean="0"/>
              <a:t>Create a digital presentation for your group’s topic. </a:t>
            </a:r>
          </a:p>
          <a:p>
            <a:pPr indent="-342900" eaLnBrk="1" hangingPunct="1">
              <a:defRPr/>
            </a:pPr>
            <a:endParaRPr lang="en-US" sz="2000" dirty="0"/>
          </a:p>
          <a:p>
            <a:pPr lvl="1" indent="-342900">
              <a:buFont typeface="Arial" panose="020B0604020202020204" pitchFamily="34" charset="0"/>
              <a:buChar char="•"/>
              <a:defRPr/>
            </a:pPr>
            <a:r>
              <a:rPr lang="en-US" sz="1600" dirty="0" smtClean="0"/>
              <a:t>Create </a:t>
            </a:r>
            <a:r>
              <a:rPr lang="en-US" sz="1600" dirty="0"/>
              <a:t>a </a:t>
            </a:r>
            <a:r>
              <a:rPr lang="en-US" sz="1600" dirty="0">
                <a:hlinkClick r:id="rId9"/>
              </a:rPr>
              <a:t>Prez</a:t>
            </a:r>
            <a:r>
              <a:rPr lang="en-US" sz="1600" b="1" dirty="0">
                <a:hlinkClick r:id="rId9"/>
              </a:rPr>
              <a:t>i</a:t>
            </a:r>
            <a:r>
              <a:rPr lang="en-US" sz="1600" dirty="0"/>
              <a:t>. </a:t>
            </a:r>
          </a:p>
          <a:p>
            <a:pPr lvl="1">
              <a:defRPr/>
            </a:pPr>
            <a:r>
              <a:rPr lang="en-US" sz="1600" dirty="0"/>
              <a:t>Prezi is a cloud-based software that offers an innovative approach to presentations.  Your teacher may need to assist you in creating an account. </a:t>
            </a:r>
            <a:r>
              <a:rPr lang="en-US" sz="1600" dirty="0">
                <a:hlinkClick r:id="rId10"/>
              </a:rPr>
              <a:t>Prezi  tutorial </a:t>
            </a:r>
            <a:endParaRPr lang="en-US" sz="1600" dirty="0" smtClean="0"/>
          </a:p>
          <a:p>
            <a:pPr lvl="1">
              <a:defRPr/>
            </a:pPr>
            <a:endParaRPr lang="en-US" sz="1600" dirty="0" smtClean="0"/>
          </a:p>
          <a:p>
            <a:pPr lvl="1" indent="-342900">
              <a:buFont typeface="Arial" panose="020B0604020202020204" pitchFamily="34" charset="0"/>
              <a:buChar char="•"/>
              <a:defRPr/>
            </a:pPr>
            <a:r>
              <a:rPr lang="en-US" sz="1600" dirty="0" smtClean="0"/>
              <a:t>Create </a:t>
            </a:r>
            <a:r>
              <a:rPr lang="en-US" sz="1600" dirty="0"/>
              <a:t>an </a:t>
            </a:r>
            <a:r>
              <a:rPr lang="en-US" sz="1600" dirty="0">
                <a:hlinkClick r:id="rId11"/>
              </a:rPr>
              <a:t>Animoto</a:t>
            </a:r>
            <a:r>
              <a:rPr lang="en-US" sz="1600" b="1" dirty="0"/>
              <a:t> </a:t>
            </a:r>
            <a:r>
              <a:rPr lang="en-US" sz="1600" dirty="0"/>
              <a:t>video. </a:t>
            </a:r>
          </a:p>
          <a:p>
            <a:pPr lvl="1" indent="-342900">
              <a:defRPr/>
            </a:pPr>
            <a:r>
              <a:rPr lang="en-US" sz="1600" dirty="0"/>
              <a:t>	Your teacher may need to assist you in creating an </a:t>
            </a:r>
            <a:r>
              <a:rPr lang="en-US" sz="1600" dirty="0" smtClean="0"/>
              <a:t>account.</a:t>
            </a:r>
          </a:p>
          <a:p>
            <a:pPr lvl="1" indent="-342900">
              <a:defRPr/>
            </a:pPr>
            <a:endParaRPr lang="en-US" sz="1600" dirty="0" smtClean="0"/>
          </a:p>
          <a:p>
            <a:pPr lvl="1" indent="-342900">
              <a:buFont typeface="Arial" panose="020B0604020202020204" pitchFamily="34" charset="0"/>
              <a:buChar char="•"/>
              <a:defRPr/>
            </a:pPr>
            <a:r>
              <a:rPr lang="en-US" sz="1600" dirty="0" smtClean="0"/>
              <a:t>Create </a:t>
            </a:r>
            <a:r>
              <a:rPr lang="en-US" sz="1600" dirty="0"/>
              <a:t>a video using Photostory</a:t>
            </a:r>
            <a:r>
              <a:rPr lang="en-US" sz="1600" b="1" dirty="0"/>
              <a:t>.</a:t>
            </a:r>
          </a:p>
          <a:p>
            <a:pPr lvl="1" indent="-342900">
              <a:defRPr/>
            </a:pPr>
            <a:r>
              <a:rPr lang="en-US" sz="1600" b="1" dirty="0"/>
              <a:t>	</a:t>
            </a:r>
            <a:r>
              <a:rPr lang="en-US" sz="1600" dirty="0"/>
              <a:t>You do not need to make an account to access this program.</a:t>
            </a:r>
            <a:endParaRPr lang="en-US" sz="1600" b="1" dirty="0"/>
          </a:p>
          <a:p>
            <a:r>
              <a:rPr lang="en-US" sz="2000"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background copy.jpg"/>
          <p:cNvPicPr>
            <a:picLocks noChangeAspect="1"/>
          </p:cNvPicPr>
          <p:nvPr/>
        </p:nvPicPr>
        <p:blipFill>
          <a:blip r:embed="rId2" cstate="print"/>
          <a:stretch>
            <a:fillRect/>
          </a:stretch>
        </p:blipFill>
        <p:spPr>
          <a:xfrm>
            <a:off x="0" y="1"/>
            <a:ext cx="9144000" cy="6477771"/>
          </a:xfrm>
          <a:prstGeom prst="rect">
            <a:avLst/>
          </a:prstGeom>
        </p:spPr>
      </p:pic>
      <p:sp>
        <p:nvSpPr>
          <p:cNvPr id="10244" name="Rectangle 4"/>
          <p:cNvSpPr>
            <a:spLocks noGrp="1" noChangeArrowheads="1"/>
          </p:cNvSpPr>
          <p:nvPr>
            <p:ph type="title"/>
          </p:nvPr>
        </p:nvSpPr>
        <p:spPr>
          <a:xfrm>
            <a:off x="533400" y="355601"/>
            <a:ext cx="4114800" cy="525992"/>
          </a:xfrm>
          <a:solidFill>
            <a:srgbClr val="E5E5B9"/>
          </a:solidFill>
        </p:spPr>
        <p:txBody>
          <a:bodyPr/>
          <a:lstStyle/>
          <a:p>
            <a:r>
              <a:rPr lang="en-US" sz="2800" dirty="0" smtClean="0"/>
              <a:t>Assessments</a:t>
            </a:r>
            <a:endParaRPr lang="en-US" sz="2800" dirty="0"/>
          </a:p>
        </p:txBody>
      </p:sp>
      <p:sp>
        <p:nvSpPr>
          <p:cNvPr id="10254" name="Rectangle 14"/>
          <p:cNvSpPr>
            <a:spLocks noChangeArrowheads="1"/>
          </p:cNvSpPr>
          <p:nvPr/>
        </p:nvSpPr>
        <p:spPr bwMode="auto">
          <a:xfrm>
            <a:off x="56276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3" action="ppaction://hlinksldjump"/>
              </a:rPr>
              <a:t>1</a:t>
            </a:r>
            <a:endParaRPr lang="en-US" sz="2000" b="1" dirty="0">
              <a:effectLst>
                <a:outerShdw blurRad="38100" dist="38100" dir="2700000" algn="tl">
                  <a:srgbClr val="C0C0C0"/>
                </a:outerShdw>
              </a:effectLst>
            </a:endParaRPr>
          </a:p>
        </p:txBody>
      </p:sp>
      <p:sp>
        <p:nvSpPr>
          <p:cNvPr id="10255" name="Rectangle 15"/>
          <p:cNvSpPr>
            <a:spLocks noChangeArrowheads="1"/>
          </p:cNvSpPr>
          <p:nvPr/>
        </p:nvSpPr>
        <p:spPr bwMode="auto">
          <a:xfrm>
            <a:off x="60848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4" action="ppaction://hlinksldjump"/>
              </a:rPr>
              <a:t>2</a:t>
            </a:r>
            <a:endParaRPr lang="en-US" sz="2000" b="1" dirty="0">
              <a:effectLst>
                <a:outerShdw blurRad="38100" dist="38100" dir="2700000" algn="tl">
                  <a:srgbClr val="C0C0C0"/>
                </a:outerShdw>
              </a:effectLst>
            </a:endParaRPr>
          </a:p>
        </p:txBody>
      </p:sp>
      <p:sp>
        <p:nvSpPr>
          <p:cNvPr id="10256" name="Rectangle 16"/>
          <p:cNvSpPr>
            <a:spLocks noChangeArrowheads="1"/>
          </p:cNvSpPr>
          <p:nvPr/>
        </p:nvSpPr>
        <p:spPr bwMode="auto">
          <a:xfrm>
            <a:off x="65420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5" action="ppaction://hlinksldjump"/>
              </a:rPr>
              <a:t>3</a:t>
            </a:r>
            <a:endParaRPr lang="en-US" sz="2000" b="1" dirty="0">
              <a:effectLst>
                <a:outerShdw blurRad="38100" dist="38100" dir="2700000" algn="tl">
                  <a:srgbClr val="C0C0C0"/>
                </a:outerShdw>
              </a:effectLst>
            </a:endParaRPr>
          </a:p>
        </p:txBody>
      </p:sp>
      <p:sp>
        <p:nvSpPr>
          <p:cNvPr id="10257" name="Rectangle 17"/>
          <p:cNvSpPr>
            <a:spLocks noChangeArrowheads="1"/>
          </p:cNvSpPr>
          <p:nvPr/>
        </p:nvSpPr>
        <p:spPr bwMode="auto">
          <a:xfrm>
            <a:off x="79136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6" action="ppaction://hlinksldjump"/>
              </a:rPr>
              <a:t>6</a:t>
            </a:r>
            <a:endParaRPr lang="en-US" sz="2000" b="1" dirty="0">
              <a:effectLst>
                <a:outerShdw blurRad="38100" dist="38100" dir="2700000" algn="tl">
                  <a:srgbClr val="C0C0C0"/>
                </a:outerShdw>
              </a:effectLst>
            </a:endParaRPr>
          </a:p>
        </p:txBody>
      </p:sp>
      <p:sp>
        <p:nvSpPr>
          <p:cNvPr id="10258" name="Rectangle 18"/>
          <p:cNvSpPr>
            <a:spLocks noChangeArrowheads="1"/>
          </p:cNvSpPr>
          <p:nvPr/>
        </p:nvSpPr>
        <p:spPr bwMode="auto">
          <a:xfrm>
            <a:off x="74564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7" action="ppaction://hlinksldjump"/>
              </a:rPr>
              <a:t>5</a:t>
            </a:r>
            <a:endParaRPr lang="en-US" sz="2000" b="1" dirty="0">
              <a:effectLst>
                <a:outerShdw blurRad="38100" dist="38100" dir="2700000" algn="tl">
                  <a:srgbClr val="C0C0C0"/>
                </a:outerShdw>
              </a:effectLst>
            </a:endParaRPr>
          </a:p>
        </p:txBody>
      </p:sp>
      <p:sp>
        <p:nvSpPr>
          <p:cNvPr id="10259" name="Rectangle 19"/>
          <p:cNvSpPr>
            <a:spLocks noChangeArrowheads="1"/>
          </p:cNvSpPr>
          <p:nvPr/>
        </p:nvSpPr>
        <p:spPr bwMode="auto">
          <a:xfrm>
            <a:off x="6999288" y="253366"/>
            <a:ext cx="468312" cy="457835"/>
          </a:xfrm>
          <a:prstGeom prst="rect">
            <a:avLst/>
          </a:prstGeom>
          <a:solidFill>
            <a:schemeClr val="folHlink"/>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FFFFFF"/>
                  </a:outerShdw>
                </a:effectLst>
                <a:hlinkClick r:id="rId8" action="ppaction://hlinksldjump"/>
              </a:rPr>
              <a:t>4</a:t>
            </a:r>
            <a:endParaRPr lang="en-US" sz="2000" b="1" dirty="0">
              <a:effectLst>
                <a:outerShdw blurRad="38100" dist="38100" dir="2700000" algn="tl">
                  <a:srgbClr val="FFFFFF"/>
                </a:outerShdw>
              </a:effectLst>
            </a:endParaRPr>
          </a:p>
        </p:txBody>
      </p:sp>
      <p:sp>
        <p:nvSpPr>
          <p:cNvPr id="10260" name="AutoShape 20"/>
          <p:cNvSpPr>
            <a:spLocks noChangeArrowheads="1"/>
          </p:cNvSpPr>
          <p:nvPr/>
        </p:nvSpPr>
        <p:spPr bwMode="auto">
          <a:xfrm>
            <a:off x="8382000" y="31115"/>
            <a:ext cx="762000" cy="911225"/>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 action="ppaction://hlinkshowjump?jump=nextslide"/>
              </a:rPr>
              <a:t>Next</a:t>
            </a:r>
            <a:endParaRPr lang="en-US" sz="2000" b="1" dirty="0">
              <a:effectLst>
                <a:outerShdw blurRad="38100" dist="38100" dir="2700000" algn="tl">
                  <a:srgbClr val="C0C0C0"/>
                </a:outerShdw>
              </a:effectLst>
            </a:endParaRPr>
          </a:p>
        </p:txBody>
      </p:sp>
      <p:sp>
        <p:nvSpPr>
          <p:cNvPr id="20" name="TextBox 19"/>
          <p:cNvSpPr txBox="1"/>
          <p:nvPr/>
        </p:nvSpPr>
        <p:spPr>
          <a:xfrm>
            <a:off x="5561013" y="4220290"/>
            <a:ext cx="2830512" cy="246221"/>
          </a:xfrm>
          <a:prstGeom prst="rect">
            <a:avLst/>
          </a:prstGeom>
          <a:noFill/>
        </p:spPr>
        <p:txBody>
          <a:bodyPr wrap="square" rtlCol="0">
            <a:spAutoFit/>
          </a:bodyPr>
          <a:lstStyle/>
          <a:p>
            <a:r>
              <a:rPr lang="en-US" sz="1000" dirty="0" smtClean="0"/>
              <a:t>Image source: CultureGrams, by subscription.</a:t>
            </a:r>
            <a:endParaRPr lang="en-US" sz="1000" dirty="0"/>
          </a:p>
        </p:txBody>
      </p:sp>
      <p:sp>
        <p:nvSpPr>
          <p:cNvPr id="21" name="TextBox 20"/>
          <p:cNvSpPr txBox="1"/>
          <p:nvPr/>
        </p:nvSpPr>
        <p:spPr>
          <a:xfrm>
            <a:off x="247650" y="1050191"/>
            <a:ext cx="4419600" cy="3416320"/>
          </a:xfrm>
          <a:prstGeom prst="rect">
            <a:avLst/>
          </a:prstGeom>
          <a:noFill/>
        </p:spPr>
        <p:txBody>
          <a:bodyPr wrap="square" rtlCol="0">
            <a:spAutoFit/>
          </a:bodyPr>
          <a:lstStyle/>
          <a:p>
            <a:pPr lvl="0"/>
            <a:r>
              <a:rPr lang="en-US" dirty="0" smtClean="0">
                <a:latin typeface="Arial" pitchFamily="34" charset="0"/>
                <a:ea typeface="Times New Roman" pitchFamily="18" charset="0"/>
                <a:cs typeface="Arial" pitchFamily="34" charset="0"/>
              </a:rPr>
              <a:t>Each group presentation will be displayed in a gallery walk.  One member of your group will be the “expert” and stay at the group’s table to “discuss” their topic with people who ask questions. The “expert” who stays at the table should be knowledgeable enough to explain/elaborate on the research topic.  All “non-experts” travel and gather information on the other presentations completing the </a:t>
            </a:r>
            <a:r>
              <a:rPr lang="en-US" dirty="0" smtClean="0">
                <a:latin typeface="Arial" pitchFamily="34" charset="0"/>
                <a:ea typeface="Times New Roman" pitchFamily="18" charset="0"/>
                <a:cs typeface="Arial" pitchFamily="34" charset="0"/>
                <a:hlinkClick r:id="rId9"/>
              </a:rPr>
              <a:t>“Introducing the Butterflies” gallery walk resource sheet</a:t>
            </a:r>
            <a:r>
              <a:rPr lang="en-US" dirty="0" smtClean="0">
                <a:latin typeface="Arial" pitchFamily="34" charset="0"/>
                <a:ea typeface="Times New Roman" pitchFamily="18" charset="0"/>
                <a:cs typeface="Arial" pitchFamily="34" charset="0"/>
                <a:hlinkClick r:id="rId10" action="ppaction://hlinkfile"/>
              </a:rPr>
              <a:t>.</a:t>
            </a:r>
            <a:endParaRPr lang="en-US" dirty="0" smtClean="0">
              <a:latin typeface="Arial" pitchFamily="34" charset="0"/>
              <a:ea typeface="Times New Roman" pitchFamily="18" charset="0"/>
              <a:cs typeface="Arial" pitchFamily="34" charset="0"/>
            </a:endParaRPr>
          </a:p>
        </p:txBody>
      </p:sp>
      <p:sp>
        <p:nvSpPr>
          <p:cNvPr id="14" name="TextBox 13"/>
          <p:cNvSpPr txBox="1"/>
          <p:nvPr/>
        </p:nvSpPr>
        <p:spPr>
          <a:xfrm>
            <a:off x="685800" y="4724400"/>
            <a:ext cx="7696200" cy="400110"/>
          </a:xfrm>
          <a:prstGeom prst="rect">
            <a:avLst/>
          </a:prstGeom>
          <a:noFill/>
        </p:spPr>
        <p:txBody>
          <a:bodyPr wrap="square" rtlCol="0">
            <a:spAutoFit/>
          </a:bodyPr>
          <a:lstStyle/>
          <a:p>
            <a:pPr lvl="0"/>
            <a:endParaRPr lang="en-US" sz="2000" dirty="0" smtClean="0">
              <a:latin typeface="Arial" pitchFamily="34" charset="0"/>
              <a:cs typeface="Arial" pitchFamily="34" charset="0"/>
            </a:endParaRPr>
          </a:p>
        </p:txBody>
      </p:sp>
      <p:pic>
        <p:nvPicPr>
          <p:cNvPr id="2" name="Picture 1">
            <a:hlinkClick r:id="rId11"/>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733051" y="1164591"/>
            <a:ext cx="4376818" cy="275780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background copy.jpg"/>
          <p:cNvPicPr>
            <a:picLocks noChangeAspect="1"/>
          </p:cNvPicPr>
          <p:nvPr/>
        </p:nvPicPr>
        <p:blipFill>
          <a:blip r:embed="rId2" cstate="print"/>
          <a:stretch>
            <a:fillRect/>
          </a:stretch>
        </p:blipFill>
        <p:spPr>
          <a:xfrm>
            <a:off x="1" y="-22990"/>
            <a:ext cx="9144000" cy="6477771"/>
          </a:xfrm>
          <a:prstGeom prst="rect">
            <a:avLst/>
          </a:prstGeom>
        </p:spPr>
      </p:pic>
      <p:sp>
        <p:nvSpPr>
          <p:cNvPr id="15364" name="Rectangle 4"/>
          <p:cNvSpPr>
            <a:spLocks noGrp="1" noChangeArrowheads="1"/>
          </p:cNvSpPr>
          <p:nvPr>
            <p:ph type="title"/>
          </p:nvPr>
        </p:nvSpPr>
        <p:spPr>
          <a:xfrm>
            <a:off x="457200" y="142241"/>
            <a:ext cx="4419600" cy="454872"/>
          </a:xfrm>
          <a:noFill/>
          <a:ln/>
        </p:spPr>
        <p:txBody>
          <a:bodyPr/>
          <a:lstStyle/>
          <a:p>
            <a:pPr algn="l"/>
            <a:r>
              <a:rPr lang="en-US" sz="2800" dirty="0"/>
              <a:t>Teacher Support Materials</a:t>
            </a:r>
          </a:p>
        </p:txBody>
      </p:sp>
      <p:sp>
        <p:nvSpPr>
          <p:cNvPr id="15363" name="Rectangle 3"/>
          <p:cNvSpPr>
            <a:spLocks noGrp="1" noChangeArrowheads="1"/>
          </p:cNvSpPr>
          <p:nvPr>
            <p:ph type="body" sz="half" idx="1"/>
          </p:nvPr>
        </p:nvSpPr>
        <p:spPr>
          <a:xfrm>
            <a:off x="457200" y="995680"/>
            <a:ext cx="4038600" cy="4053840"/>
          </a:xfrm>
        </p:spPr>
        <p:txBody>
          <a:bodyPr/>
          <a:lstStyle/>
          <a:p>
            <a:pPr>
              <a:buFontTx/>
              <a:buNone/>
            </a:pPr>
            <a:r>
              <a:rPr lang="en-US" dirty="0"/>
              <a:t>	</a:t>
            </a:r>
          </a:p>
        </p:txBody>
      </p:sp>
      <p:sp>
        <p:nvSpPr>
          <p:cNvPr id="15365" name="Rectangle 5"/>
          <p:cNvSpPr>
            <a:spLocks noGrp="1" noChangeArrowheads="1"/>
          </p:cNvSpPr>
          <p:nvPr>
            <p:ph type="body" sz="half" idx="2"/>
          </p:nvPr>
        </p:nvSpPr>
        <p:spPr>
          <a:xfrm>
            <a:off x="4648200" y="924560"/>
            <a:ext cx="4038600" cy="3570208"/>
          </a:xfrm>
          <a:solidFill>
            <a:schemeClr val="accent1"/>
          </a:solidFill>
        </p:spPr>
        <p:txBody>
          <a:bodyPr>
            <a:spAutoFit/>
          </a:bodyPr>
          <a:lstStyle/>
          <a:p>
            <a:pPr>
              <a:spcBef>
                <a:spcPct val="50000"/>
              </a:spcBef>
              <a:buFontTx/>
              <a:buNone/>
            </a:pPr>
            <a:r>
              <a:rPr lang="en-US" sz="1000" dirty="0"/>
              <a:t>Time Management:</a:t>
            </a:r>
          </a:p>
          <a:p>
            <a:pPr indent="0">
              <a:buNone/>
            </a:pPr>
            <a:r>
              <a:rPr lang="en-US" sz="1000" dirty="0" smtClean="0"/>
              <a:t>The lesson should is designed to take one 90-minute class session. </a:t>
            </a:r>
            <a:endParaRPr lang="en-US" sz="1000" dirty="0"/>
          </a:p>
          <a:p>
            <a:pPr>
              <a:buFontTx/>
              <a:buNone/>
            </a:pPr>
            <a:r>
              <a:rPr lang="en-US" sz="1000" dirty="0">
                <a:hlinkClick r:id="rId3"/>
              </a:rPr>
              <a:t>Differentiation Strategies</a:t>
            </a:r>
            <a:r>
              <a:rPr lang="en-US" sz="1000" dirty="0"/>
              <a:t>:</a:t>
            </a:r>
          </a:p>
          <a:p>
            <a:r>
              <a:rPr lang="en-US" sz="1000" dirty="0" smtClean="0"/>
              <a:t>Group/partner students heterogeneously by reading ability and technology skills</a:t>
            </a:r>
          </a:p>
          <a:p>
            <a:r>
              <a:rPr lang="en-US" sz="1000" dirty="0" smtClean="0"/>
              <a:t>Have students use assistive tools embedded in the BCPS databases such as read aloud and dictionary links. </a:t>
            </a:r>
            <a:endParaRPr lang="en-US" sz="1000" dirty="0"/>
          </a:p>
          <a:p>
            <a:pPr>
              <a:buFontTx/>
              <a:buNone/>
            </a:pPr>
            <a:r>
              <a:rPr lang="en-US" sz="1000" dirty="0">
                <a:hlinkClick r:id="rId4"/>
              </a:rPr>
              <a:t>Learning Preferences/Styles</a:t>
            </a:r>
            <a:r>
              <a:rPr lang="en-US" sz="1000" dirty="0"/>
              <a:t>:</a:t>
            </a:r>
          </a:p>
          <a:p>
            <a:r>
              <a:rPr lang="en-US" sz="1000" dirty="0"/>
              <a:t> </a:t>
            </a:r>
            <a:r>
              <a:rPr lang="en-US" sz="1000" dirty="0" smtClean="0"/>
              <a:t>Field dependent, auditory, visual, active, reflective, global, sequential, kinesthetic </a:t>
            </a:r>
            <a:endParaRPr lang="en-US" sz="1000" dirty="0"/>
          </a:p>
          <a:p>
            <a:pPr>
              <a:buFontTx/>
              <a:buNone/>
            </a:pPr>
            <a:r>
              <a:rPr lang="en-US" sz="1000" dirty="0">
                <a:hlinkClick r:id="rId5"/>
              </a:rPr>
              <a:t>Notes to the Teacher</a:t>
            </a:r>
            <a:r>
              <a:rPr lang="en-US" sz="1000" dirty="0"/>
              <a:t>:</a:t>
            </a:r>
          </a:p>
          <a:p>
            <a:r>
              <a:rPr lang="en-US" sz="1000" dirty="0"/>
              <a:t> </a:t>
            </a:r>
            <a:r>
              <a:rPr lang="en-US" sz="1000" dirty="0" smtClean="0"/>
              <a:t>Consult with your Library Media Specialist for help in implementing the Slam Dunk.</a:t>
            </a:r>
          </a:p>
          <a:p>
            <a:r>
              <a:rPr lang="en-US" sz="1000" dirty="0" smtClean="0"/>
              <a:t>You may wish to print the worksheets and scoring tools beforehand. </a:t>
            </a:r>
          </a:p>
          <a:p>
            <a:r>
              <a:rPr lang="en-US" sz="1000" dirty="0" smtClean="0"/>
              <a:t>This lesson is designed for GT English 10, Unit 3.</a:t>
            </a:r>
          </a:p>
          <a:p>
            <a:r>
              <a:rPr lang="en-US" sz="1000" dirty="0" smtClean="0"/>
              <a:t>Groups should be no larger than four students.</a:t>
            </a:r>
          </a:p>
          <a:p>
            <a:r>
              <a:rPr lang="en-US" sz="1000" dirty="0" smtClean="0"/>
              <a:t>Headphones/speakers are necessary for video links.</a:t>
            </a:r>
          </a:p>
          <a:p>
            <a:pPr>
              <a:buNone/>
            </a:pPr>
            <a:endParaRPr lang="en-US" sz="1000" dirty="0"/>
          </a:p>
        </p:txBody>
      </p:sp>
      <p:sp>
        <p:nvSpPr>
          <p:cNvPr id="15373" name="Rectangle 13"/>
          <p:cNvSpPr>
            <a:spLocks noChangeArrowheads="1"/>
          </p:cNvSpPr>
          <p:nvPr/>
        </p:nvSpPr>
        <p:spPr bwMode="auto">
          <a:xfrm>
            <a:off x="56276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6" action="ppaction://hlinksldjump"/>
              </a:rPr>
              <a:t>1</a:t>
            </a:r>
            <a:endParaRPr lang="en-US" sz="2000" b="1" dirty="0">
              <a:effectLst>
                <a:outerShdw blurRad="38100" dist="38100" dir="2700000" algn="tl">
                  <a:srgbClr val="C0C0C0"/>
                </a:outerShdw>
              </a:effectLst>
            </a:endParaRPr>
          </a:p>
        </p:txBody>
      </p:sp>
      <p:sp>
        <p:nvSpPr>
          <p:cNvPr id="15374" name="Rectangle 14"/>
          <p:cNvSpPr>
            <a:spLocks noChangeArrowheads="1"/>
          </p:cNvSpPr>
          <p:nvPr/>
        </p:nvSpPr>
        <p:spPr bwMode="auto">
          <a:xfrm>
            <a:off x="60848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7" action="ppaction://hlinksldjump"/>
              </a:rPr>
              <a:t>2</a:t>
            </a:r>
            <a:endParaRPr lang="en-US" sz="2000" b="1" dirty="0">
              <a:effectLst>
                <a:outerShdw blurRad="38100" dist="38100" dir="2700000" algn="tl">
                  <a:srgbClr val="C0C0C0"/>
                </a:outerShdw>
              </a:effectLst>
            </a:endParaRPr>
          </a:p>
        </p:txBody>
      </p:sp>
      <p:sp>
        <p:nvSpPr>
          <p:cNvPr id="15375" name="Rectangle 15"/>
          <p:cNvSpPr>
            <a:spLocks noChangeArrowheads="1"/>
          </p:cNvSpPr>
          <p:nvPr/>
        </p:nvSpPr>
        <p:spPr bwMode="auto">
          <a:xfrm>
            <a:off x="65420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8" action="ppaction://hlinksldjump"/>
              </a:rPr>
              <a:t>3</a:t>
            </a:r>
            <a:endParaRPr lang="en-US" sz="2000" b="1" dirty="0">
              <a:effectLst>
                <a:outerShdw blurRad="38100" dist="38100" dir="2700000" algn="tl">
                  <a:srgbClr val="C0C0C0"/>
                </a:outerShdw>
              </a:effectLst>
            </a:endParaRPr>
          </a:p>
        </p:txBody>
      </p:sp>
      <p:sp>
        <p:nvSpPr>
          <p:cNvPr id="15376" name="Rectangle 16"/>
          <p:cNvSpPr>
            <a:spLocks noChangeArrowheads="1"/>
          </p:cNvSpPr>
          <p:nvPr/>
        </p:nvSpPr>
        <p:spPr bwMode="auto">
          <a:xfrm>
            <a:off x="7913688" y="253366"/>
            <a:ext cx="468312" cy="457835"/>
          </a:xfrm>
          <a:prstGeom prst="rect">
            <a:avLst/>
          </a:prstGeom>
          <a:solidFill>
            <a:schemeClr val="folHlink"/>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FFFFFF"/>
                  </a:outerShdw>
                </a:effectLst>
                <a:hlinkClick r:id="rId9" action="ppaction://hlinksldjump"/>
              </a:rPr>
              <a:t>6</a:t>
            </a:r>
            <a:endParaRPr lang="en-US" sz="2000" b="1" dirty="0">
              <a:effectLst>
                <a:outerShdw blurRad="38100" dist="38100" dir="2700000" algn="tl">
                  <a:srgbClr val="FFFFFF"/>
                </a:outerShdw>
              </a:effectLst>
            </a:endParaRPr>
          </a:p>
        </p:txBody>
      </p:sp>
      <p:sp>
        <p:nvSpPr>
          <p:cNvPr id="15377" name="Rectangle 17"/>
          <p:cNvSpPr>
            <a:spLocks noChangeArrowheads="1"/>
          </p:cNvSpPr>
          <p:nvPr/>
        </p:nvSpPr>
        <p:spPr bwMode="auto">
          <a:xfrm>
            <a:off x="74564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10" action="ppaction://hlinksldjump"/>
              </a:rPr>
              <a:t>5</a:t>
            </a:r>
            <a:endParaRPr lang="en-US" sz="2000" b="1" dirty="0">
              <a:effectLst>
                <a:outerShdw blurRad="38100" dist="38100" dir="2700000" algn="tl">
                  <a:srgbClr val="C0C0C0"/>
                </a:outerShdw>
              </a:effectLst>
            </a:endParaRPr>
          </a:p>
        </p:txBody>
      </p:sp>
      <p:sp>
        <p:nvSpPr>
          <p:cNvPr id="15378" name="Rectangle 18"/>
          <p:cNvSpPr>
            <a:spLocks noChangeArrowheads="1"/>
          </p:cNvSpPr>
          <p:nvPr/>
        </p:nvSpPr>
        <p:spPr bwMode="auto">
          <a:xfrm>
            <a:off x="6999288" y="253366"/>
            <a:ext cx="468312" cy="457835"/>
          </a:xfrm>
          <a:prstGeom prst="rect">
            <a:avLst/>
          </a:prstGeom>
          <a:solidFill>
            <a:schemeClr val="bg1"/>
          </a:solidFill>
          <a:ln w="9525">
            <a:solidFill>
              <a:schemeClr val="tx1"/>
            </a:solidFill>
            <a:miter lim="800000"/>
            <a:headEnd/>
            <a:tailEnd/>
          </a:ln>
          <a:effectLst/>
        </p:spPr>
        <p:txBody>
          <a:bodyPr wrap="none" anchor="ctr"/>
          <a:lstStyle/>
          <a:p>
            <a:pPr algn="ctr"/>
            <a:r>
              <a:rPr lang="en-US" sz="2000" b="1" dirty="0">
                <a:effectLst>
                  <a:outerShdw blurRad="38100" dist="38100" dir="2700000" algn="tl">
                    <a:srgbClr val="C0C0C0"/>
                  </a:outerShdw>
                </a:effectLst>
                <a:hlinkClick r:id="rId11" action="ppaction://hlinksldjump"/>
              </a:rPr>
              <a:t>4</a:t>
            </a:r>
            <a:endParaRPr lang="en-US" sz="2000" b="1" dirty="0">
              <a:effectLst>
                <a:outerShdw blurRad="38100" dist="38100" dir="2700000" algn="tl">
                  <a:srgbClr val="C0C0C0"/>
                </a:outerShdw>
              </a:effectLst>
            </a:endParaRPr>
          </a:p>
        </p:txBody>
      </p:sp>
      <p:sp>
        <p:nvSpPr>
          <p:cNvPr id="15383" name="Rectangle 23"/>
          <p:cNvSpPr>
            <a:spLocks noChangeArrowheads="1"/>
          </p:cNvSpPr>
          <p:nvPr/>
        </p:nvSpPr>
        <p:spPr bwMode="auto">
          <a:xfrm>
            <a:off x="0" y="5334000"/>
            <a:ext cx="9144000" cy="784830"/>
          </a:xfrm>
          <a:prstGeom prst="rect">
            <a:avLst/>
          </a:prstGeom>
          <a:noFill/>
          <a:ln w="9525">
            <a:noFill/>
            <a:miter lim="800000"/>
            <a:headEnd/>
            <a:tailEnd/>
          </a:ln>
          <a:effectLst/>
        </p:spPr>
        <p:txBody>
          <a:bodyPr>
            <a:spAutoFit/>
          </a:bodyPr>
          <a:lstStyle/>
          <a:p>
            <a:pPr algn="ctr" eaLnBrk="0" hangingPunct="0"/>
            <a:r>
              <a:rPr lang="en-US" sz="1000" dirty="0"/>
              <a:t>Created </a:t>
            </a:r>
            <a:r>
              <a:rPr lang="en-US" sz="1000" dirty="0" smtClean="0"/>
              <a:t>by </a:t>
            </a:r>
            <a:r>
              <a:rPr lang="en-US" sz="1000" dirty="0" smtClean="0">
                <a:hlinkClick r:id="rId12"/>
              </a:rPr>
              <a:t>Sarah McComb</a:t>
            </a:r>
            <a:r>
              <a:rPr lang="en-US" altLang="en-US" sz="1000" dirty="0" smtClean="0"/>
              <a:t>, Social Studies Teacher, Patapsco High School, Revised by </a:t>
            </a:r>
            <a:r>
              <a:rPr lang="en-US" altLang="en-US" sz="1000" dirty="0" smtClean="0">
                <a:hlinkClick r:id="rId13"/>
              </a:rPr>
              <a:t>Heather Jennings</a:t>
            </a:r>
            <a:r>
              <a:rPr lang="en-US" altLang="en-US" sz="1000" dirty="0" smtClean="0"/>
              <a:t>, STAT teacher</a:t>
            </a:r>
            <a:endParaRPr lang="en-US" sz="1000" b="1" dirty="0"/>
          </a:p>
          <a:p>
            <a:pPr algn="ctr" eaLnBrk="1" hangingPunct="1">
              <a:spcBef>
                <a:spcPct val="50000"/>
              </a:spcBef>
              <a:buClrTx/>
              <a:buSzTx/>
              <a:buFontTx/>
              <a:buNone/>
            </a:pPr>
            <a:r>
              <a:rPr lang="en-US" sz="1000" dirty="0"/>
              <a:t>BCPS Slam Dunk Model, Copyright  </a:t>
            </a:r>
            <a:r>
              <a:rPr lang="en-US" sz="1000" dirty="0" smtClean="0"/>
              <a:t>2015, </a:t>
            </a:r>
            <a:r>
              <a:rPr lang="en-US" sz="1000" dirty="0"/>
              <a:t>Baltimore County Public Schools, MD, all rights reserved. The models may be used for educational, non-profit school use only. All other uses, transmissions, and duplications are prohibited unless permission is granted expressly. </a:t>
            </a:r>
            <a:r>
              <a:rPr lang="en-US" altLang="en-US" sz="1000" dirty="0"/>
              <a:t>This lesson is based on Dr. Jamie McKenzie’s Slam Dunk Lesson module available at </a:t>
            </a:r>
            <a:r>
              <a:rPr lang="en-US" altLang="en-US" sz="1000" dirty="0" err="1">
                <a:latin typeface="Arial" panose="020B0604020202020204" pitchFamily="34" charset="0"/>
                <a:cs typeface="Arial" panose="020B0604020202020204" pitchFamily="34" charset="0"/>
              </a:rPr>
              <a:t>at</a:t>
            </a:r>
            <a:r>
              <a:rPr lang="en-US" altLang="en-US" sz="1000" dirty="0">
                <a:latin typeface="Arial" panose="020B0604020202020204" pitchFamily="34" charset="0"/>
                <a:cs typeface="Arial" panose="020B0604020202020204" pitchFamily="34" charset="0"/>
              </a:rPr>
              <a:t> </a:t>
            </a:r>
            <a:r>
              <a:rPr lang="en-US" altLang="en-US" sz="1000" dirty="0">
                <a:latin typeface="Arial" panose="020B0604020202020204" pitchFamily="34" charset="0"/>
                <a:cs typeface="Arial" panose="020B0604020202020204" pitchFamily="34" charset="0"/>
                <a:hlinkClick r:id="rId14"/>
              </a:rPr>
              <a:t>Dr. Jamie McKenzie's Slam Dunk Model</a:t>
            </a:r>
            <a:r>
              <a:rPr lang="en-US" altLang="en-US" sz="1000" dirty="0">
                <a:latin typeface="Arial" panose="020B0604020202020204" pitchFamily="34" charset="0"/>
                <a:cs typeface="Arial" panose="020B0604020202020204" pitchFamily="34" charset="0"/>
              </a:rPr>
              <a:t>.</a:t>
            </a:r>
          </a:p>
        </p:txBody>
      </p:sp>
      <p:sp>
        <p:nvSpPr>
          <p:cNvPr id="15384" name="Rectangle 24"/>
          <p:cNvSpPr>
            <a:spLocks noChangeArrowheads="1"/>
          </p:cNvSpPr>
          <p:nvPr/>
        </p:nvSpPr>
        <p:spPr bwMode="auto">
          <a:xfrm>
            <a:off x="381000" y="914400"/>
            <a:ext cx="4191000" cy="4308872"/>
          </a:xfrm>
          <a:prstGeom prst="rect">
            <a:avLst/>
          </a:prstGeom>
          <a:solidFill>
            <a:schemeClr val="accent1"/>
          </a:solidFill>
          <a:ln w="9525">
            <a:noFill/>
            <a:miter lim="800000"/>
            <a:headEnd/>
            <a:tailEnd/>
          </a:ln>
          <a:effectLst/>
        </p:spPr>
        <p:txBody>
          <a:bodyPr wrap="square">
            <a:spAutoFit/>
          </a:bodyPr>
          <a:lstStyle/>
          <a:p>
            <a:pPr marL="342900" indent="-342900">
              <a:spcBef>
                <a:spcPct val="50000"/>
              </a:spcBef>
            </a:pPr>
            <a:r>
              <a:rPr lang="en-US" sz="900" dirty="0" smtClean="0">
                <a:hlinkClick r:id="rId15"/>
              </a:rPr>
              <a:t>MSC </a:t>
            </a:r>
            <a:r>
              <a:rPr lang="en-US" sz="900" dirty="0">
                <a:hlinkClick r:id="rId15"/>
              </a:rPr>
              <a:t>Standards</a:t>
            </a:r>
            <a:r>
              <a:rPr lang="en-US" sz="900" dirty="0"/>
              <a:t> for </a:t>
            </a:r>
            <a:r>
              <a:rPr lang="en-US" sz="900" dirty="0" smtClean="0"/>
              <a:t>English Language Arts:</a:t>
            </a:r>
            <a:endParaRPr lang="en-US" sz="900" dirty="0"/>
          </a:p>
          <a:p>
            <a:pPr marL="342900" indent="-342900">
              <a:spcBef>
                <a:spcPct val="50000"/>
              </a:spcBef>
              <a:buFontTx/>
              <a:buChar char="•"/>
            </a:pPr>
            <a:r>
              <a:rPr lang="en-US" sz="800" dirty="0" smtClean="0"/>
              <a:t>RL2 CCR Anchor Standard Determine central ideas or themes of a text and analyze their development; summarize the key supporting details and ideas </a:t>
            </a:r>
          </a:p>
          <a:p>
            <a:pPr marL="342900" indent="-342900">
              <a:spcBef>
                <a:spcPct val="50000"/>
              </a:spcBef>
              <a:buFontTx/>
              <a:buChar char="•"/>
            </a:pPr>
            <a:r>
              <a:rPr lang="en-US" sz="800" dirty="0" smtClean="0"/>
              <a:t>RL3 CCR Anchor Standard Analyze how and why individuals, events, and ideas develop and interact over the course of a text. </a:t>
            </a:r>
          </a:p>
          <a:p>
            <a:pPr marL="342900" indent="-342900">
              <a:spcBef>
                <a:spcPct val="50000"/>
              </a:spcBef>
              <a:buFontTx/>
              <a:buChar char="•"/>
            </a:pPr>
            <a:r>
              <a:rPr lang="en-US" sz="800" dirty="0" smtClean="0"/>
              <a:t>RL6 CCR Anchor Standard Assess how point of view or purpose shapes the content and style of a text.</a:t>
            </a:r>
            <a:endParaRPr lang="en-US" sz="800" dirty="0"/>
          </a:p>
          <a:p>
            <a:pPr marL="342900" indent="-342900">
              <a:spcBef>
                <a:spcPct val="50000"/>
              </a:spcBef>
            </a:pPr>
            <a:r>
              <a:rPr lang="en-US" sz="900" dirty="0">
                <a:hlinkClick r:id="rId16"/>
              </a:rPr>
              <a:t>AASL Standards for the 21</a:t>
            </a:r>
            <a:r>
              <a:rPr lang="en-US" sz="900" baseline="30000" dirty="0">
                <a:hlinkClick r:id="rId16"/>
              </a:rPr>
              <a:t>st</a:t>
            </a:r>
            <a:r>
              <a:rPr lang="en-US" sz="900" dirty="0">
                <a:hlinkClick r:id="rId16"/>
              </a:rPr>
              <a:t> Century Learner</a:t>
            </a:r>
            <a:r>
              <a:rPr lang="en-US" sz="900" dirty="0"/>
              <a:t>:</a:t>
            </a:r>
          </a:p>
          <a:p>
            <a:pPr marL="342900" indent="-342900">
              <a:spcBef>
                <a:spcPct val="50000"/>
              </a:spcBef>
              <a:buFontTx/>
              <a:buChar char="•"/>
            </a:pPr>
            <a:r>
              <a:rPr lang="en-US" sz="800" dirty="0"/>
              <a:t> </a:t>
            </a:r>
            <a:r>
              <a:rPr lang="en-US" sz="800" dirty="0" smtClean="0"/>
              <a:t>1.1.6  Read, view, and listen for information presented in any format (e.g., textual, visual, media, digital) in order to make inferences and gather meaning.</a:t>
            </a:r>
          </a:p>
          <a:p>
            <a:pPr marL="342900" indent="-342900">
              <a:spcBef>
                <a:spcPct val="50000"/>
              </a:spcBef>
              <a:buFontTx/>
              <a:buChar char="•"/>
            </a:pPr>
            <a:r>
              <a:rPr lang="en-US" sz="800" dirty="0" smtClean="0"/>
              <a:t>2.1.6  Use the writing process, media and visual literacy, and technology skills to create products that express new understandings</a:t>
            </a:r>
          </a:p>
          <a:p>
            <a:pPr marL="342900" indent="-342900">
              <a:spcBef>
                <a:spcPct val="50000"/>
              </a:spcBef>
              <a:buFontTx/>
              <a:buChar char="•"/>
            </a:pPr>
            <a:r>
              <a:rPr lang="en-US" sz="800" dirty="0" smtClean="0"/>
              <a:t>3.1.1 Conclude an inquiry- based research process by sharing new understandings and reflecting on the learning.</a:t>
            </a:r>
          </a:p>
          <a:p>
            <a:pPr marL="342900" indent="-342900">
              <a:spcBef>
                <a:spcPct val="50000"/>
              </a:spcBef>
              <a:buFontTx/>
              <a:buChar char="•"/>
            </a:pPr>
            <a:r>
              <a:rPr lang="en-US" sz="800" dirty="0" smtClean="0"/>
              <a:t>3.1.3  Use writing and speaking skills to communicate new understandings effectively</a:t>
            </a:r>
          </a:p>
          <a:p>
            <a:pPr marL="342900" indent="-342900">
              <a:spcBef>
                <a:spcPct val="50000"/>
              </a:spcBef>
              <a:buFontTx/>
              <a:buChar char="•"/>
            </a:pPr>
            <a:r>
              <a:rPr lang="en-US" sz="800" dirty="0" smtClean="0"/>
              <a:t>3.1.4  Use technology and other information tools to organize and display knowledge and understanding in ways that others can view, use, and assess</a:t>
            </a:r>
            <a:endParaRPr lang="en-US" sz="800" dirty="0"/>
          </a:p>
          <a:p>
            <a:pPr marL="342900" indent="-342900">
              <a:spcBef>
                <a:spcPct val="50000"/>
              </a:spcBef>
            </a:pPr>
            <a:r>
              <a:rPr lang="en-US" sz="900" dirty="0">
                <a:hlinkClick r:id="rId17"/>
              </a:rPr>
              <a:t>ISTE Technology Standards for Students</a:t>
            </a:r>
            <a:r>
              <a:rPr lang="en-US" sz="900" dirty="0"/>
              <a:t>:</a:t>
            </a:r>
          </a:p>
          <a:p>
            <a:pPr>
              <a:spcBef>
                <a:spcPct val="50000"/>
              </a:spcBef>
              <a:buFont typeface="Arial" pitchFamily="34" charset="0"/>
              <a:buChar char="•"/>
            </a:pPr>
            <a:r>
              <a:rPr lang="en-US" sz="800" dirty="0" smtClean="0"/>
              <a:t>Students demonstrate creative thinking, construct knowledge, and develop innovative products and processes using technology.</a:t>
            </a:r>
          </a:p>
          <a:p>
            <a:pPr>
              <a:spcBef>
                <a:spcPct val="50000"/>
              </a:spcBef>
              <a:buFont typeface="Arial" pitchFamily="34" charset="0"/>
              <a:buChar char="•"/>
            </a:pPr>
            <a:r>
              <a:rPr lang="en-US" sz="800" dirty="0" smtClean="0"/>
              <a:t>Students use digital media and environments to communicate and work collaboratively, including at a distance, to support individual learning and contribute to the learning of others</a:t>
            </a:r>
          </a:p>
          <a:p>
            <a:pPr>
              <a:spcBef>
                <a:spcPct val="50000"/>
              </a:spcBef>
              <a:buFont typeface="Arial" pitchFamily="34" charset="0"/>
              <a:buChar char="•"/>
            </a:pPr>
            <a:r>
              <a:rPr lang="en-US" sz="800" dirty="0" smtClean="0"/>
              <a:t>Students demonstrate a sound understanding of technology concepts, systems, and operations.</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b293e2bb4677824be5f5293155ded7d9c0cba9c4"/>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Default Design">
  <a:themeElements>
    <a:clrScheme name="Custom 7">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5811</TotalTime>
  <Words>973</Words>
  <Application>Microsoft Office PowerPoint</Application>
  <PresentationFormat>Custom</PresentationFormat>
  <Paragraphs>143</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Default Design</vt:lpstr>
      <vt:lpstr>Fighting for Freedom –  In the Time of the Butterflies</vt:lpstr>
      <vt:lpstr>Information Sources</vt:lpstr>
      <vt:lpstr>Assignment: Gathering Information</vt:lpstr>
      <vt:lpstr>Dig Deeper: Extension</vt:lpstr>
      <vt:lpstr>Assessments</vt:lpstr>
      <vt:lpstr>Teacher Support Materials</vt:lpstr>
    </vt:vector>
  </TitlesOfParts>
  <Company>Baltimore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Slam Dunk Lesson Template</dc:title>
  <dc:creator>Kelly Ray</dc:creator>
  <cp:lastModifiedBy>Brooke McCormick</cp:lastModifiedBy>
  <cp:revision>320</cp:revision>
  <dcterms:created xsi:type="dcterms:W3CDTF">2005-02-12T14:43:18Z</dcterms:created>
  <dcterms:modified xsi:type="dcterms:W3CDTF">2015-10-29T14:44:57Z</dcterms:modified>
</cp:coreProperties>
</file>